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6" r:id="rId8"/>
    <p:sldId id="267" r:id="rId9"/>
    <p:sldId id="268" r:id="rId10"/>
    <p:sldId id="270" r:id="rId11"/>
    <p:sldId id="275" r:id="rId12"/>
    <p:sldId id="276" r:id="rId13"/>
    <p:sldId id="265" r:id="rId14"/>
    <p:sldId id="271" r:id="rId15"/>
    <p:sldId id="272" r:id="rId16"/>
    <p:sldId id="273" r:id="rId17"/>
    <p:sldId id="261" r:id="rId18"/>
    <p:sldId id="262" r:id="rId19"/>
    <p:sldId id="263" r:id="rId20"/>
    <p:sldId id="264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7"/>
  </p:normalViewPr>
  <p:slideViewPr>
    <p:cSldViewPr snapToGrid="0" snapToObjects="1">
      <p:cViewPr varScale="1">
        <p:scale>
          <a:sx n="90" d="100"/>
          <a:sy n="90" d="100"/>
        </p:scale>
        <p:origin x="23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8543A7-4C49-4209-903C-3914A27A7EF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5FD07-0EC2-4C84-B23A-4AC837489BA7}">
      <dgm:prSet custT="1"/>
      <dgm:spPr/>
      <dgm:t>
        <a:bodyPr/>
        <a:lstStyle/>
        <a:p>
          <a:r>
            <a:rPr lang="es-ES_tradnl" sz="2400" dirty="0"/>
            <a:t>El AA está permeando en muchas actividades profesionales. No sustituye al conocimiento experto.</a:t>
          </a:r>
          <a:endParaRPr lang="en-US" sz="2400" dirty="0"/>
        </a:p>
      </dgm:t>
    </dgm:pt>
    <dgm:pt modelId="{7782EDA4-ED5F-46C9-A810-A50F3E95169D}" type="parTrans" cxnId="{CFB056DD-11CC-45D5-92B5-1A4FD07CE4F9}">
      <dgm:prSet/>
      <dgm:spPr/>
      <dgm:t>
        <a:bodyPr/>
        <a:lstStyle/>
        <a:p>
          <a:endParaRPr lang="en-US" sz="2000"/>
        </a:p>
      </dgm:t>
    </dgm:pt>
    <dgm:pt modelId="{B9BB259C-7E33-497C-9EAA-7A06329D823A}" type="sibTrans" cxnId="{CFB056DD-11CC-45D5-92B5-1A4FD07CE4F9}">
      <dgm:prSet/>
      <dgm:spPr/>
      <dgm:t>
        <a:bodyPr/>
        <a:lstStyle/>
        <a:p>
          <a:endParaRPr lang="en-US" sz="2000"/>
        </a:p>
      </dgm:t>
    </dgm:pt>
    <dgm:pt modelId="{5AB83365-A87A-4C46-9EAD-716F777A1F30}">
      <dgm:prSet custT="1"/>
      <dgm:spPr/>
      <dgm:t>
        <a:bodyPr/>
        <a:lstStyle/>
        <a:p>
          <a:r>
            <a:rPr lang="es-ES_tradnl" sz="2400" dirty="0"/>
            <a:t>Existe un riesgo de reducción de trabajos no especializados con el uso del AA</a:t>
          </a:r>
          <a:endParaRPr lang="en-US" sz="2400" dirty="0"/>
        </a:p>
      </dgm:t>
    </dgm:pt>
    <dgm:pt modelId="{ED4D3814-350B-43E8-8384-15C78CF8B0A7}" type="parTrans" cxnId="{1288CD86-353A-465C-A1C4-74CAAA7FA2E5}">
      <dgm:prSet/>
      <dgm:spPr/>
      <dgm:t>
        <a:bodyPr/>
        <a:lstStyle/>
        <a:p>
          <a:endParaRPr lang="en-US" sz="2000"/>
        </a:p>
      </dgm:t>
    </dgm:pt>
    <dgm:pt modelId="{3FB2CCBC-9900-41C0-9B55-980C55224FCF}" type="sibTrans" cxnId="{1288CD86-353A-465C-A1C4-74CAAA7FA2E5}">
      <dgm:prSet/>
      <dgm:spPr/>
      <dgm:t>
        <a:bodyPr/>
        <a:lstStyle/>
        <a:p>
          <a:endParaRPr lang="en-US" sz="2000"/>
        </a:p>
      </dgm:t>
    </dgm:pt>
    <dgm:pt modelId="{C32608F1-2C8F-4B8D-BDBB-6514FD623B26}">
      <dgm:prSet custT="1"/>
      <dgm:spPr/>
      <dgm:t>
        <a:bodyPr/>
        <a:lstStyle/>
        <a:p>
          <a:r>
            <a:rPr lang="es-ES_tradnl" sz="2400"/>
            <a:t>El AA depende de la evidencia. Las evidencias pueden tener sesgos (raciales, de genero, etc)</a:t>
          </a:r>
          <a:endParaRPr lang="en-US" sz="2400"/>
        </a:p>
      </dgm:t>
    </dgm:pt>
    <dgm:pt modelId="{ED59692B-EBDF-48BD-BB0C-E358F67CCCD0}" type="parTrans" cxnId="{CFB489BC-77D4-4FF9-BDE6-298A23FBCFA9}">
      <dgm:prSet/>
      <dgm:spPr/>
      <dgm:t>
        <a:bodyPr/>
        <a:lstStyle/>
        <a:p>
          <a:endParaRPr lang="en-US" sz="2000"/>
        </a:p>
      </dgm:t>
    </dgm:pt>
    <dgm:pt modelId="{58E4E8F5-1D98-49FB-AA11-5282D0EB5E5D}" type="sibTrans" cxnId="{CFB489BC-77D4-4FF9-BDE6-298A23FBCFA9}">
      <dgm:prSet/>
      <dgm:spPr/>
      <dgm:t>
        <a:bodyPr/>
        <a:lstStyle/>
        <a:p>
          <a:endParaRPr lang="en-US" sz="2000"/>
        </a:p>
      </dgm:t>
    </dgm:pt>
    <dgm:pt modelId="{0B745BF3-70BB-4C12-ABC2-660681BBA710}">
      <dgm:prSet custT="1"/>
      <dgm:spPr/>
      <dgm:t>
        <a:bodyPr/>
        <a:lstStyle/>
        <a:p>
          <a:r>
            <a:rPr lang="es-ES_tradnl" sz="2400" dirty="0"/>
            <a:t>Existe un riesgo latente en el uso del AA en aplicaciones no éticas.</a:t>
          </a:r>
          <a:endParaRPr lang="en-US" sz="2400" dirty="0"/>
        </a:p>
      </dgm:t>
    </dgm:pt>
    <dgm:pt modelId="{2E6CC8E7-F632-46CD-B42E-C31AC0AA89F6}" type="parTrans" cxnId="{0D270359-5757-4813-A701-0725E22303EB}">
      <dgm:prSet/>
      <dgm:spPr/>
      <dgm:t>
        <a:bodyPr/>
        <a:lstStyle/>
        <a:p>
          <a:endParaRPr lang="en-US" sz="2000"/>
        </a:p>
      </dgm:t>
    </dgm:pt>
    <dgm:pt modelId="{71C6A896-9C87-428B-86E3-7EC579FD7D31}" type="sibTrans" cxnId="{0D270359-5757-4813-A701-0725E22303EB}">
      <dgm:prSet/>
      <dgm:spPr/>
      <dgm:t>
        <a:bodyPr/>
        <a:lstStyle/>
        <a:p>
          <a:endParaRPr lang="en-US" sz="2000"/>
        </a:p>
      </dgm:t>
    </dgm:pt>
    <dgm:pt modelId="{9550911C-F888-654E-B886-4188B767A929}" type="pres">
      <dgm:prSet presAssocID="{D38543A7-4C49-4209-903C-3914A27A7EFF}" presName="vert0" presStyleCnt="0">
        <dgm:presLayoutVars>
          <dgm:dir/>
          <dgm:animOne val="branch"/>
          <dgm:animLvl val="lvl"/>
        </dgm:presLayoutVars>
      </dgm:prSet>
      <dgm:spPr/>
    </dgm:pt>
    <dgm:pt modelId="{7D137BB4-9F10-9B4D-BEE2-B8EB553E7027}" type="pres">
      <dgm:prSet presAssocID="{30B5FD07-0EC2-4C84-B23A-4AC837489BA7}" presName="thickLine" presStyleLbl="alignNode1" presStyleIdx="0" presStyleCnt="4"/>
      <dgm:spPr/>
    </dgm:pt>
    <dgm:pt modelId="{F5262B40-7BF4-7845-A372-8302C4C43171}" type="pres">
      <dgm:prSet presAssocID="{30B5FD07-0EC2-4C84-B23A-4AC837489BA7}" presName="horz1" presStyleCnt="0"/>
      <dgm:spPr/>
    </dgm:pt>
    <dgm:pt modelId="{ED82DCAF-531D-0344-8A93-DFC801254B47}" type="pres">
      <dgm:prSet presAssocID="{30B5FD07-0EC2-4C84-B23A-4AC837489BA7}" presName="tx1" presStyleLbl="revTx" presStyleIdx="0" presStyleCnt="4"/>
      <dgm:spPr/>
    </dgm:pt>
    <dgm:pt modelId="{BC061F54-3CFC-744E-8C7C-5B7ED20BB0E6}" type="pres">
      <dgm:prSet presAssocID="{30B5FD07-0EC2-4C84-B23A-4AC837489BA7}" presName="vert1" presStyleCnt="0"/>
      <dgm:spPr/>
    </dgm:pt>
    <dgm:pt modelId="{5AE0839F-5BBA-EE4E-A2F7-6C95E2AF39DC}" type="pres">
      <dgm:prSet presAssocID="{5AB83365-A87A-4C46-9EAD-716F777A1F30}" presName="thickLine" presStyleLbl="alignNode1" presStyleIdx="1" presStyleCnt="4"/>
      <dgm:spPr/>
    </dgm:pt>
    <dgm:pt modelId="{8E76506A-D20D-8346-A022-6679D4DD2F5B}" type="pres">
      <dgm:prSet presAssocID="{5AB83365-A87A-4C46-9EAD-716F777A1F30}" presName="horz1" presStyleCnt="0"/>
      <dgm:spPr/>
    </dgm:pt>
    <dgm:pt modelId="{22C11E91-1151-0447-A71C-A122811DE0FD}" type="pres">
      <dgm:prSet presAssocID="{5AB83365-A87A-4C46-9EAD-716F777A1F30}" presName="tx1" presStyleLbl="revTx" presStyleIdx="1" presStyleCnt="4"/>
      <dgm:spPr/>
    </dgm:pt>
    <dgm:pt modelId="{D45B4A24-96DD-E943-A866-EB0F66A87904}" type="pres">
      <dgm:prSet presAssocID="{5AB83365-A87A-4C46-9EAD-716F777A1F30}" presName="vert1" presStyleCnt="0"/>
      <dgm:spPr/>
    </dgm:pt>
    <dgm:pt modelId="{A7A0DC2C-309A-2D4E-87EF-FB3CA49EA580}" type="pres">
      <dgm:prSet presAssocID="{C32608F1-2C8F-4B8D-BDBB-6514FD623B26}" presName="thickLine" presStyleLbl="alignNode1" presStyleIdx="2" presStyleCnt="4"/>
      <dgm:spPr/>
    </dgm:pt>
    <dgm:pt modelId="{899C32B4-6B98-8E4B-8FE3-452D08CF3771}" type="pres">
      <dgm:prSet presAssocID="{C32608F1-2C8F-4B8D-BDBB-6514FD623B26}" presName="horz1" presStyleCnt="0"/>
      <dgm:spPr/>
    </dgm:pt>
    <dgm:pt modelId="{6E82372F-49ED-FB4F-97C2-124667C944EE}" type="pres">
      <dgm:prSet presAssocID="{C32608F1-2C8F-4B8D-BDBB-6514FD623B26}" presName="tx1" presStyleLbl="revTx" presStyleIdx="2" presStyleCnt="4"/>
      <dgm:spPr/>
    </dgm:pt>
    <dgm:pt modelId="{BC4F2933-7A20-5E45-A47C-3BE005E576B5}" type="pres">
      <dgm:prSet presAssocID="{C32608F1-2C8F-4B8D-BDBB-6514FD623B26}" presName="vert1" presStyleCnt="0"/>
      <dgm:spPr/>
    </dgm:pt>
    <dgm:pt modelId="{D6003930-3AA8-7C4E-9855-C8EE421B5B87}" type="pres">
      <dgm:prSet presAssocID="{0B745BF3-70BB-4C12-ABC2-660681BBA710}" presName="thickLine" presStyleLbl="alignNode1" presStyleIdx="3" presStyleCnt="4"/>
      <dgm:spPr/>
    </dgm:pt>
    <dgm:pt modelId="{537C9983-B5EC-1348-A903-7552C6159AF3}" type="pres">
      <dgm:prSet presAssocID="{0B745BF3-70BB-4C12-ABC2-660681BBA710}" presName="horz1" presStyleCnt="0"/>
      <dgm:spPr/>
    </dgm:pt>
    <dgm:pt modelId="{ABDD4F26-3A4C-AC4C-AFC1-150A5AEEE2A7}" type="pres">
      <dgm:prSet presAssocID="{0B745BF3-70BB-4C12-ABC2-660681BBA710}" presName="tx1" presStyleLbl="revTx" presStyleIdx="3" presStyleCnt="4"/>
      <dgm:spPr/>
    </dgm:pt>
    <dgm:pt modelId="{F2531CE5-8BBF-6C4E-9912-233060E1929E}" type="pres">
      <dgm:prSet presAssocID="{0B745BF3-70BB-4C12-ABC2-660681BBA710}" presName="vert1" presStyleCnt="0"/>
      <dgm:spPr/>
    </dgm:pt>
  </dgm:ptLst>
  <dgm:cxnLst>
    <dgm:cxn modelId="{5A0F4303-2A53-634D-9C8B-26342AFC345D}" type="presOf" srcId="{C32608F1-2C8F-4B8D-BDBB-6514FD623B26}" destId="{6E82372F-49ED-FB4F-97C2-124667C944EE}" srcOrd="0" destOrd="0" presId="urn:microsoft.com/office/officeart/2008/layout/LinedList"/>
    <dgm:cxn modelId="{2FD30438-C46E-E244-898C-44CBA7AEE53F}" type="presOf" srcId="{D38543A7-4C49-4209-903C-3914A27A7EFF}" destId="{9550911C-F888-654E-B886-4188B767A929}" srcOrd="0" destOrd="0" presId="urn:microsoft.com/office/officeart/2008/layout/LinedList"/>
    <dgm:cxn modelId="{0D270359-5757-4813-A701-0725E22303EB}" srcId="{D38543A7-4C49-4209-903C-3914A27A7EFF}" destId="{0B745BF3-70BB-4C12-ABC2-660681BBA710}" srcOrd="3" destOrd="0" parTransId="{2E6CC8E7-F632-46CD-B42E-C31AC0AA89F6}" sibTransId="{71C6A896-9C87-428B-86E3-7EC579FD7D31}"/>
    <dgm:cxn modelId="{FA094F7A-0492-5A4A-AD61-E8CB0732C2F6}" type="presOf" srcId="{30B5FD07-0EC2-4C84-B23A-4AC837489BA7}" destId="{ED82DCAF-531D-0344-8A93-DFC801254B47}" srcOrd="0" destOrd="0" presId="urn:microsoft.com/office/officeart/2008/layout/LinedList"/>
    <dgm:cxn modelId="{1288CD86-353A-465C-A1C4-74CAAA7FA2E5}" srcId="{D38543A7-4C49-4209-903C-3914A27A7EFF}" destId="{5AB83365-A87A-4C46-9EAD-716F777A1F30}" srcOrd="1" destOrd="0" parTransId="{ED4D3814-350B-43E8-8384-15C78CF8B0A7}" sibTransId="{3FB2CCBC-9900-41C0-9B55-980C55224FCF}"/>
    <dgm:cxn modelId="{4342F891-87B5-9F40-B16C-92ED7004F434}" type="presOf" srcId="{0B745BF3-70BB-4C12-ABC2-660681BBA710}" destId="{ABDD4F26-3A4C-AC4C-AFC1-150A5AEEE2A7}" srcOrd="0" destOrd="0" presId="urn:microsoft.com/office/officeart/2008/layout/LinedList"/>
    <dgm:cxn modelId="{A9F23C92-3EA5-3B48-9BD4-8FC2E5F61AE5}" type="presOf" srcId="{5AB83365-A87A-4C46-9EAD-716F777A1F30}" destId="{22C11E91-1151-0447-A71C-A122811DE0FD}" srcOrd="0" destOrd="0" presId="urn:microsoft.com/office/officeart/2008/layout/LinedList"/>
    <dgm:cxn modelId="{CFB489BC-77D4-4FF9-BDE6-298A23FBCFA9}" srcId="{D38543A7-4C49-4209-903C-3914A27A7EFF}" destId="{C32608F1-2C8F-4B8D-BDBB-6514FD623B26}" srcOrd="2" destOrd="0" parTransId="{ED59692B-EBDF-48BD-BB0C-E358F67CCCD0}" sibTransId="{58E4E8F5-1D98-49FB-AA11-5282D0EB5E5D}"/>
    <dgm:cxn modelId="{CFB056DD-11CC-45D5-92B5-1A4FD07CE4F9}" srcId="{D38543A7-4C49-4209-903C-3914A27A7EFF}" destId="{30B5FD07-0EC2-4C84-B23A-4AC837489BA7}" srcOrd="0" destOrd="0" parTransId="{7782EDA4-ED5F-46C9-A810-A50F3E95169D}" sibTransId="{B9BB259C-7E33-497C-9EAA-7A06329D823A}"/>
    <dgm:cxn modelId="{06DAE127-9A1E-314B-9F04-AAC859D4B775}" type="presParOf" srcId="{9550911C-F888-654E-B886-4188B767A929}" destId="{7D137BB4-9F10-9B4D-BEE2-B8EB553E7027}" srcOrd="0" destOrd="0" presId="urn:microsoft.com/office/officeart/2008/layout/LinedList"/>
    <dgm:cxn modelId="{BD3DD094-B390-A146-B55B-6951E27C6B4F}" type="presParOf" srcId="{9550911C-F888-654E-B886-4188B767A929}" destId="{F5262B40-7BF4-7845-A372-8302C4C43171}" srcOrd="1" destOrd="0" presId="urn:microsoft.com/office/officeart/2008/layout/LinedList"/>
    <dgm:cxn modelId="{9BBB27E9-12D7-5D43-9A27-BC46FB50857B}" type="presParOf" srcId="{F5262B40-7BF4-7845-A372-8302C4C43171}" destId="{ED82DCAF-531D-0344-8A93-DFC801254B47}" srcOrd="0" destOrd="0" presId="urn:microsoft.com/office/officeart/2008/layout/LinedList"/>
    <dgm:cxn modelId="{F1E37B31-2603-5D48-9674-1B8CBD553F84}" type="presParOf" srcId="{F5262B40-7BF4-7845-A372-8302C4C43171}" destId="{BC061F54-3CFC-744E-8C7C-5B7ED20BB0E6}" srcOrd="1" destOrd="0" presId="urn:microsoft.com/office/officeart/2008/layout/LinedList"/>
    <dgm:cxn modelId="{A01ECB2D-0244-3442-92E8-1FBD13D274A2}" type="presParOf" srcId="{9550911C-F888-654E-B886-4188B767A929}" destId="{5AE0839F-5BBA-EE4E-A2F7-6C95E2AF39DC}" srcOrd="2" destOrd="0" presId="urn:microsoft.com/office/officeart/2008/layout/LinedList"/>
    <dgm:cxn modelId="{A3C4D835-E90A-CB4D-8AC1-77FF4A8A631A}" type="presParOf" srcId="{9550911C-F888-654E-B886-4188B767A929}" destId="{8E76506A-D20D-8346-A022-6679D4DD2F5B}" srcOrd="3" destOrd="0" presId="urn:microsoft.com/office/officeart/2008/layout/LinedList"/>
    <dgm:cxn modelId="{9017F776-56C9-FF4C-8D2F-090BEDA234F6}" type="presParOf" srcId="{8E76506A-D20D-8346-A022-6679D4DD2F5B}" destId="{22C11E91-1151-0447-A71C-A122811DE0FD}" srcOrd="0" destOrd="0" presId="urn:microsoft.com/office/officeart/2008/layout/LinedList"/>
    <dgm:cxn modelId="{9C6C3083-12CF-B747-8B48-A69D83514486}" type="presParOf" srcId="{8E76506A-D20D-8346-A022-6679D4DD2F5B}" destId="{D45B4A24-96DD-E943-A866-EB0F66A87904}" srcOrd="1" destOrd="0" presId="urn:microsoft.com/office/officeart/2008/layout/LinedList"/>
    <dgm:cxn modelId="{10A1DD0B-FA64-5040-9B9E-8C7C7C812A00}" type="presParOf" srcId="{9550911C-F888-654E-B886-4188B767A929}" destId="{A7A0DC2C-309A-2D4E-87EF-FB3CA49EA580}" srcOrd="4" destOrd="0" presId="urn:microsoft.com/office/officeart/2008/layout/LinedList"/>
    <dgm:cxn modelId="{42B88933-D29D-D744-938F-B1C3E4EB6F2D}" type="presParOf" srcId="{9550911C-F888-654E-B886-4188B767A929}" destId="{899C32B4-6B98-8E4B-8FE3-452D08CF3771}" srcOrd="5" destOrd="0" presId="urn:microsoft.com/office/officeart/2008/layout/LinedList"/>
    <dgm:cxn modelId="{BE0FABE4-18BC-5742-99AE-844BB23342D2}" type="presParOf" srcId="{899C32B4-6B98-8E4B-8FE3-452D08CF3771}" destId="{6E82372F-49ED-FB4F-97C2-124667C944EE}" srcOrd="0" destOrd="0" presId="urn:microsoft.com/office/officeart/2008/layout/LinedList"/>
    <dgm:cxn modelId="{1B9D1A9A-0E8A-B447-941C-3FAFA432936A}" type="presParOf" srcId="{899C32B4-6B98-8E4B-8FE3-452D08CF3771}" destId="{BC4F2933-7A20-5E45-A47C-3BE005E576B5}" srcOrd="1" destOrd="0" presId="urn:microsoft.com/office/officeart/2008/layout/LinedList"/>
    <dgm:cxn modelId="{424C2638-113B-004D-A618-053CEE3CFC48}" type="presParOf" srcId="{9550911C-F888-654E-B886-4188B767A929}" destId="{D6003930-3AA8-7C4E-9855-C8EE421B5B87}" srcOrd="6" destOrd="0" presId="urn:microsoft.com/office/officeart/2008/layout/LinedList"/>
    <dgm:cxn modelId="{3697EEC7-0D7F-C140-AF6C-47789FD6971B}" type="presParOf" srcId="{9550911C-F888-654E-B886-4188B767A929}" destId="{537C9983-B5EC-1348-A903-7552C6159AF3}" srcOrd="7" destOrd="0" presId="urn:microsoft.com/office/officeart/2008/layout/LinedList"/>
    <dgm:cxn modelId="{66FDDC7A-642B-724C-A50F-B5ADDB752504}" type="presParOf" srcId="{537C9983-B5EC-1348-A903-7552C6159AF3}" destId="{ABDD4F26-3A4C-AC4C-AFC1-150A5AEEE2A7}" srcOrd="0" destOrd="0" presId="urn:microsoft.com/office/officeart/2008/layout/LinedList"/>
    <dgm:cxn modelId="{C001376C-CDFE-4E49-A0BD-71B71C1F3477}" type="presParOf" srcId="{537C9983-B5EC-1348-A903-7552C6159AF3}" destId="{F2531CE5-8BBF-6C4E-9912-233060E1929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601C05-C238-4288-90F0-8BF2CB7E146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7A54B31-BBC4-4AB7-A9BC-C659BC51D8CE}">
      <dgm:prSet custT="1"/>
      <dgm:spPr/>
      <dgm:t>
        <a:bodyPr/>
        <a:lstStyle/>
        <a:p>
          <a:r>
            <a:rPr lang="es-ES_tradnl" sz="2400"/>
            <a:t>Intoducción</a:t>
          </a:r>
          <a:endParaRPr lang="en-US" sz="2400"/>
        </a:p>
      </dgm:t>
    </dgm:pt>
    <dgm:pt modelId="{DE025520-6866-476C-94F1-2DDB18DED989}" type="parTrans" cxnId="{47800C57-FAB1-4EA2-898E-70FEFF8DCB98}">
      <dgm:prSet/>
      <dgm:spPr/>
      <dgm:t>
        <a:bodyPr/>
        <a:lstStyle/>
        <a:p>
          <a:endParaRPr lang="en-US" sz="2000"/>
        </a:p>
      </dgm:t>
    </dgm:pt>
    <dgm:pt modelId="{CEC5986B-0CCA-41D7-9637-51FAA852A2A1}" type="sibTrans" cxnId="{47800C57-FAB1-4EA2-898E-70FEFF8DCB98}">
      <dgm:prSet/>
      <dgm:spPr/>
      <dgm:t>
        <a:bodyPr/>
        <a:lstStyle/>
        <a:p>
          <a:endParaRPr lang="en-US" sz="2000"/>
        </a:p>
      </dgm:t>
    </dgm:pt>
    <dgm:pt modelId="{76944C80-0C36-4C48-9BFF-B17D3001735D}">
      <dgm:prSet custT="1"/>
      <dgm:spPr/>
      <dgm:t>
        <a:bodyPr/>
        <a:lstStyle/>
        <a:p>
          <a:r>
            <a:rPr lang="es-ES_tradnl" sz="2400"/>
            <a:t>Modelos lineales de AA</a:t>
          </a:r>
          <a:endParaRPr lang="en-US" sz="2400"/>
        </a:p>
      </dgm:t>
    </dgm:pt>
    <dgm:pt modelId="{5C8331A8-6D08-41ED-A612-DBF7877E1D61}" type="parTrans" cxnId="{B0DF5CFD-8577-4124-9BE4-8FCB67381F76}">
      <dgm:prSet/>
      <dgm:spPr/>
      <dgm:t>
        <a:bodyPr/>
        <a:lstStyle/>
        <a:p>
          <a:endParaRPr lang="en-US" sz="2000"/>
        </a:p>
      </dgm:t>
    </dgm:pt>
    <dgm:pt modelId="{6B522DB3-7FD8-4C9B-9F1A-03DBB8F65A05}" type="sibTrans" cxnId="{B0DF5CFD-8577-4124-9BE4-8FCB67381F76}">
      <dgm:prSet/>
      <dgm:spPr/>
      <dgm:t>
        <a:bodyPr/>
        <a:lstStyle/>
        <a:p>
          <a:endParaRPr lang="en-US" sz="2000"/>
        </a:p>
      </dgm:t>
    </dgm:pt>
    <dgm:pt modelId="{865D9067-4BD9-46E6-90CC-DB5397416D72}">
      <dgm:prSet custT="1"/>
      <dgm:spPr/>
      <dgm:t>
        <a:bodyPr/>
        <a:lstStyle/>
        <a:p>
          <a:r>
            <a:rPr lang="es-ES_tradnl" sz="2400"/>
            <a:t>Modelos no lineales de AA</a:t>
          </a:r>
          <a:endParaRPr lang="en-US" sz="2400"/>
        </a:p>
      </dgm:t>
    </dgm:pt>
    <dgm:pt modelId="{1C3EE4BB-A876-4E1C-B4F4-7AD37192B3E8}" type="parTrans" cxnId="{B4EBC61B-6DC6-4E8B-832E-6F0A40B42DE5}">
      <dgm:prSet/>
      <dgm:spPr/>
      <dgm:t>
        <a:bodyPr/>
        <a:lstStyle/>
        <a:p>
          <a:endParaRPr lang="en-US" sz="2000"/>
        </a:p>
      </dgm:t>
    </dgm:pt>
    <dgm:pt modelId="{9E023D14-1CDC-4C44-8C18-70B5981A15F8}" type="sibTrans" cxnId="{B4EBC61B-6DC6-4E8B-832E-6F0A40B42DE5}">
      <dgm:prSet/>
      <dgm:spPr/>
      <dgm:t>
        <a:bodyPr/>
        <a:lstStyle/>
        <a:p>
          <a:endParaRPr lang="en-US" sz="2000"/>
        </a:p>
      </dgm:t>
    </dgm:pt>
    <dgm:pt modelId="{280C7E2E-86DF-46C2-B05F-1B7CCAC53232}">
      <dgm:prSet custT="1"/>
      <dgm:spPr/>
      <dgm:t>
        <a:bodyPr/>
        <a:lstStyle/>
        <a:p>
          <a:r>
            <a:rPr lang="es-ES_tradnl" sz="2400"/>
            <a:t>Redes Neuronales</a:t>
          </a:r>
          <a:endParaRPr lang="en-US" sz="2400"/>
        </a:p>
      </dgm:t>
    </dgm:pt>
    <dgm:pt modelId="{9266D11B-BB83-461A-A5F2-7569F913D4E0}" type="parTrans" cxnId="{ABFA3EED-99E6-4AF3-B08C-AAD08061AD05}">
      <dgm:prSet/>
      <dgm:spPr/>
      <dgm:t>
        <a:bodyPr/>
        <a:lstStyle/>
        <a:p>
          <a:endParaRPr lang="en-US" sz="2000"/>
        </a:p>
      </dgm:t>
    </dgm:pt>
    <dgm:pt modelId="{AD3F5E3D-6E8E-40FF-B9A1-CF515A9F2541}" type="sibTrans" cxnId="{ABFA3EED-99E6-4AF3-B08C-AAD08061AD05}">
      <dgm:prSet/>
      <dgm:spPr/>
      <dgm:t>
        <a:bodyPr/>
        <a:lstStyle/>
        <a:p>
          <a:endParaRPr lang="en-US" sz="2000"/>
        </a:p>
      </dgm:t>
    </dgm:pt>
    <dgm:pt modelId="{7BBC8FB8-DB68-443B-8935-AEA3E6BA65BF}">
      <dgm:prSet custT="1"/>
      <dgm:spPr/>
      <dgm:t>
        <a:bodyPr/>
        <a:lstStyle/>
        <a:p>
          <a:r>
            <a:rPr lang="es-ES_tradnl" sz="2400"/>
            <a:t>Operaciones de AA (MLOps)</a:t>
          </a:r>
          <a:endParaRPr lang="en-US" sz="2400"/>
        </a:p>
      </dgm:t>
    </dgm:pt>
    <dgm:pt modelId="{912D169B-1918-4F3C-BF7B-767E8AC349BB}" type="parTrans" cxnId="{E815B9FC-7466-4FB2-8445-5374965C50C8}">
      <dgm:prSet/>
      <dgm:spPr/>
      <dgm:t>
        <a:bodyPr/>
        <a:lstStyle/>
        <a:p>
          <a:endParaRPr lang="en-US" sz="2000"/>
        </a:p>
      </dgm:t>
    </dgm:pt>
    <dgm:pt modelId="{1450D07D-C519-4390-B3E7-5DACF3614998}" type="sibTrans" cxnId="{E815B9FC-7466-4FB2-8445-5374965C50C8}">
      <dgm:prSet/>
      <dgm:spPr/>
      <dgm:t>
        <a:bodyPr/>
        <a:lstStyle/>
        <a:p>
          <a:endParaRPr lang="en-US" sz="2000"/>
        </a:p>
      </dgm:t>
    </dgm:pt>
    <dgm:pt modelId="{37407F23-4F69-4058-87E7-6774FB70C953}">
      <dgm:prSet custT="1"/>
      <dgm:spPr/>
      <dgm:t>
        <a:bodyPr/>
        <a:lstStyle/>
        <a:p>
          <a:r>
            <a:rPr lang="es-ES_tradnl" sz="2400"/>
            <a:t>Aprendizaje no supervisado</a:t>
          </a:r>
          <a:endParaRPr lang="en-US" sz="2400"/>
        </a:p>
      </dgm:t>
    </dgm:pt>
    <dgm:pt modelId="{3CF4DF10-836E-4FE2-B2D2-8EB34C8AE14F}" type="parTrans" cxnId="{603D623B-C12E-43F9-831A-C640CA279A71}">
      <dgm:prSet/>
      <dgm:spPr/>
      <dgm:t>
        <a:bodyPr/>
        <a:lstStyle/>
        <a:p>
          <a:endParaRPr lang="en-US" sz="2000"/>
        </a:p>
      </dgm:t>
    </dgm:pt>
    <dgm:pt modelId="{0952618C-4B27-48E6-8367-FC8DAC8C7C36}" type="sibTrans" cxnId="{603D623B-C12E-43F9-831A-C640CA279A71}">
      <dgm:prSet/>
      <dgm:spPr/>
      <dgm:t>
        <a:bodyPr/>
        <a:lstStyle/>
        <a:p>
          <a:endParaRPr lang="en-US" sz="2000"/>
        </a:p>
      </dgm:t>
    </dgm:pt>
    <dgm:pt modelId="{83DEAB0B-69F6-4B8E-9949-9065EBE6DAEA}">
      <dgm:prSet custT="1"/>
      <dgm:spPr/>
      <dgm:t>
        <a:bodyPr/>
        <a:lstStyle/>
        <a:p>
          <a:r>
            <a:rPr lang="es-ES_tradnl" sz="2400"/>
            <a:t>Series de tiempo (si alcanza el tiempo)</a:t>
          </a:r>
          <a:endParaRPr lang="en-US" sz="2400"/>
        </a:p>
      </dgm:t>
    </dgm:pt>
    <dgm:pt modelId="{30A976B1-05B2-48CC-BA57-D59041CBD906}" type="parTrans" cxnId="{9DE21B3B-BF38-4EB1-A6FA-FAF3CF9B3CBA}">
      <dgm:prSet/>
      <dgm:spPr/>
      <dgm:t>
        <a:bodyPr/>
        <a:lstStyle/>
        <a:p>
          <a:endParaRPr lang="en-US" sz="2000"/>
        </a:p>
      </dgm:t>
    </dgm:pt>
    <dgm:pt modelId="{DDF46B7B-F39D-4BB6-AF9F-E3464618F75D}" type="sibTrans" cxnId="{9DE21B3B-BF38-4EB1-A6FA-FAF3CF9B3CBA}">
      <dgm:prSet/>
      <dgm:spPr/>
      <dgm:t>
        <a:bodyPr/>
        <a:lstStyle/>
        <a:p>
          <a:endParaRPr lang="en-US" sz="2000"/>
        </a:p>
      </dgm:t>
    </dgm:pt>
    <dgm:pt modelId="{5C713747-8D06-894C-B48A-A11A48F4D4CD}" type="pres">
      <dgm:prSet presAssocID="{85601C05-C238-4288-90F0-8BF2CB7E1467}" presName="linear" presStyleCnt="0">
        <dgm:presLayoutVars>
          <dgm:animLvl val="lvl"/>
          <dgm:resizeHandles val="exact"/>
        </dgm:presLayoutVars>
      </dgm:prSet>
      <dgm:spPr/>
    </dgm:pt>
    <dgm:pt modelId="{AE7F66E0-8912-104A-BFA8-23E3C2E8A667}" type="pres">
      <dgm:prSet presAssocID="{E7A54B31-BBC4-4AB7-A9BC-C659BC51D8CE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98ECF35B-EF7D-8748-AEB2-E0A8A6E291B3}" type="pres">
      <dgm:prSet presAssocID="{CEC5986B-0CCA-41D7-9637-51FAA852A2A1}" presName="spacer" presStyleCnt="0"/>
      <dgm:spPr/>
    </dgm:pt>
    <dgm:pt modelId="{8026E6D7-BE22-BC41-B5F3-38DCD22B6073}" type="pres">
      <dgm:prSet presAssocID="{76944C80-0C36-4C48-9BFF-B17D3001735D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41C19227-551A-4D41-9FE6-E8D197921D6F}" type="pres">
      <dgm:prSet presAssocID="{6B522DB3-7FD8-4C9B-9F1A-03DBB8F65A05}" presName="spacer" presStyleCnt="0"/>
      <dgm:spPr/>
    </dgm:pt>
    <dgm:pt modelId="{52164A73-2EB3-0C4D-964C-665498591D86}" type="pres">
      <dgm:prSet presAssocID="{865D9067-4BD9-46E6-90CC-DB5397416D72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274E7B50-685B-3344-B9FB-8BD0CED6B915}" type="pres">
      <dgm:prSet presAssocID="{9E023D14-1CDC-4C44-8C18-70B5981A15F8}" presName="spacer" presStyleCnt="0"/>
      <dgm:spPr/>
    </dgm:pt>
    <dgm:pt modelId="{DFAE6F29-7F29-4547-B6A9-12C746542D04}" type="pres">
      <dgm:prSet presAssocID="{280C7E2E-86DF-46C2-B05F-1B7CCAC53232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5C1CE2C-6E24-6E45-9E5A-6830F681078B}" type="pres">
      <dgm:prSet presAssocID="{AD3F5E3D-6E8E-40FF-B9A1-CF515A9F2541}" presName="spacer" presStyleCnt="0"/>
      <dgm:spPr/>
    </dgm:pt>
    <dgm:pt modelId="{F8279862-5BE2-A841-A455-A670C54B2DF5}" type="pres">
      <dgm:prSet presAssocID="{7BBC8FB8-DB68-443B-8935-AEA3E6BA65BF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3DFC108D-8252-A44D-8D46-371001D1A292}" type="pres">
      <dgm:prSet presAssocID="{1450D07D-C519-4390-B3E7-5DACF3614998}" presName="spacer" presStyleCnt="0"/>
      <dgm:spPr/>
    </dgm:pt>
    <dgm:pt modelId="{4DE3E98C-9915-9B48-AD5E-E7DA20D3EB5E}" type="pres">
      <dgm:prSet presAssocID="{37407F23-4F69-4058-87E7-6774FB70C953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E43C84D-440B-D744-A33D-1B8B7674518A}" type="pres">
      <dgm:prSet presAssocID="{0952618C-4B27-48E6-8367-FC8DAC8C7C36}" presName="spacer" presStyleCnt="0"/>
      <dgm:spPr/>
    </dgm:pt>
    <dgm:pt modelId="{E2EF8BD4-5280-B344-B690-AF674280D1CB}" type="pres">
      <dgm:prSet presAssocID="{83DEAB0B-69F6-4B8E-9949-9065EBE6DAE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84C65709-98DE-7744-8C10-FFB1A31EF2E9}" type="presOf" srcId="{7BBC8FB8-DB68-443B-8935-AEA3E6BA65BF}" destId="{F8279862-5BE2-A841-A455-A670C54B2DF5}" srcOrd="0" destOrd="0" presId="urn:microsoft.com/office/officeart/2005/8/layout/vList2"/>
    <dgm:cxn modelId="{74572319-1744-2A42-90FE-6956D825A47C}" type="presOf" srcId="{85601C05-C238-4288-90F0-8BF2CB7E1467}" destId="{5C713747-8D06-894C-B48A-A11A48F4D4CD}" srcOrd="0" destOrd="0" presId="urn:microsoft.com/office/officeart/2005/8/layout/vList2"/>
    <dgm:cxn modelId="{B4EBC61B-6DC6-4E8B-832E-6F0A40B42DE5}" srcId="{85601C05-C238-4288-90F0-8BF2CB7E1467}" destId="{865D9067-4BD9-46E6-90CC-DB5397416D72}" srcOrd="2" destOrd="0" parTransId="{1C3EE4BB-A876-4E1C-B4F4-7AD37192B3E8}" sibTransId="{9E023D14-1CDC-4C44-8C18-70B5981A15F8}"/>
    <dgm:cxn modelId="{BF636E30-DC9C-2449-955F-8318BF90F453}" type="presOf" srcId="{280C7E2E-86DF-46C2-B05F-1B7CCAC53232}" destId="{DFAE6F29-7F29-4547-B6A9-12C746542D04}" srcOrd="0" destOrd="0" presId="urn:microsoft.com/office/officeart/2005/8/layout/vList2"/>
    <dgm:cxn modelId="{9DE21B3B-BF38-4EB1-A6FA-FAF3CF9B3CBA}" srcId="{85601C05-C238-4288-90F0-8BF2CB7E1467}" destId="{83DEAB0B-69F6-4B8E-9949-9065EBE6DAEA}" srcOrd="6" destOrd="0" parTransId="{30A976B1-05B2-48CC-BA57-D59041CBD906}" sibTransId="{DDF46B7B-F39D-4BB6-AF9F-E3464618F75D}"/>
    <dgm:cxn modelId="{603D623B-C12E-43F9-831A-C640CA279A71}" srcId="{85601C05-C238-4288-90F0-8BF2CB7E1467}" destId="{37407F23-4F69-4058-87E7-6774FB70C953}" srcOrd="5" destOrd="0" parTransId="{3CF4DF10-836E-4FE2-B2D2-8EB34C8AE14F}" sibTransId="{0952618C-4B27-48E6-8367-FC8DAC8C7C36}"/>
    <dgm:cxn modelId="{3B192346-E649-954E-9885-5A2917BDEFDD}" type="presOf" srcId="{76944C80-0C36-4C48-9BFF-B17D3001735D}" destId="{8026E6D7-BE22-BC41-B5F3-38DCD22B6073}" srcOrd="0" destOrd="0" presId="urn:microsoft.com/office/officeart/2005/8/layout/vList2"/>
    <dgm:cxn modelId="{47800C57-FAB1-4EA2-898E-70FEFF8DCB98}" srcId="{85601C05-C238-4288-90F0-8BF2CB7E1467}" destId="{E7A54B31-BBC4-4AB7-A9BC-C659BC51D8CE}" srcOrd="0" destOrd="0" parTransId="{DE025520-6866-476C-94F1-2DDB18DED989}" sibTransId="{CEC5986B-0CCA-41D7-9637-51FAA852A2A1}"/>
    <dgm:cxn modelId="{00175A5B-9BB7-114F-BDBA-4CE2663F8BA4}" type="presOf" srcId="{83DEAB0B-69F6-4B8E-9949-9065EBE6DAEA}" destId="{E2EF8BD4-5280-B344-B690-AF674280D1CB}" srcOrd="0" destOrd="0" presId="urn:microsoft.com/office/officeart/2005/8/layout/vList2"/>
    <dgm:cxn modelId="{90B90E81-245B-CF4F-962D-AEFF46FDA859}" type="presOf" srcId="{37407F23-4F69-4058-87E7-6774FB70C953}" destId="{4DE3E98C-9915-9B48-AD5E-E7DA20D3EB5E}" srcOrd="0" destOrd="0" presId="urn:microsoft.com/office/officeart/2005/8/layout/vList2"/>
    <dgm:cxn modelId="{F7992E89-5A91-A543-B27E-B4BBD0DF7B16}" type="presOf" srcId="{E7A54B31-BBC4-4AB7-A9BC-C659BC51D8CE}" destId="{AE7F66E0-8912-104A-BFA8-23E3C2E8A667}" srcOrd="0" destOrd="0" presId="urn:microsoft.com/office/officeart/2005/8/layout/vList2"/>
    <dgm:cxn modelId="{2439B2DF-173E-5F42-AF78-E8054D52EB11}" type="presOf" srcId="{865D9067-4BD9-46E6-90CC-DB5397416D72}" destId="{52164A73-2EB3-0C4D-964C-665498591D86}" srcOrd="0" destOrd="0" presId="urn:microsoft.com/office/officeart/2005/8/layout/vList2"/>
    <dgm:cxn modelId="{ABFA3EED-99E6-4AF3-B08C-AAD08061AD05}" srcId="{85601C05-C238-4288-90F0-8BF2CB7E1467}" destId="{280C7E2E-86DF-46C2-B05F-1B7CCAC53232}" srcOrd="3" destOrd="0" parTransId="{9266D11B-BB83-461A-A5F2-7569F913D4E0}" sibTransId="{AD3F5E3D-6E8E-40FF-B9A1-CF515A9F2541}"/>
    <dgm:cxn modelId="{E815B9FC-7466-4FB2-8445-5374965C50C8}" srcId="{85601C05-C238-4288-90F0-8BF2CB7E1467}" destId="{7BBC8FB8-DB68-443B-8935-AEA3E6BA65BF}" srcOrd="4" destOrd="0" parTransId="{912D169B-1918-4F3C-BF7B-767E8AC349BB}" sibTransId="{1450D07D-C519-4390-B3E7-5DACF3614998}"/>
    <dgm:cxn modelId="{B0DF5CFD-8577-4124-9BE4-8FCB67381F76}" srcId="{85601C05-C238-4288-90F0-8BF2CB7E1467}" destId="{76944C80-0C36-4C48-9BFF-B17D3001735D}" srcOrd="1" destOrd="0" parTransId="{5C8331A8-6D08-41ED-A612-DBF7877E1D61}" sibTransId="{6B522DB3-7FD8-4C9B-9F1A-03DBB8F65A05}"/>
    <dgm:cxn modelId="{E021A566-05EA-1043-9C2F-50B2C6C5B81A}" type="presParOf" srcId="{5C713747-8D06-894C-B48A-A11A48F4D4CD}" destId="{AE7F66E0-8912-104A-BFA8-23E3C2E8A667}" srcOrd="0" destOrd="0" presId="urn:microsoft.com/office/officeart/2005/8/layout/vList2"/>
    <dgm:cxn modelId="{12D1CFE5-2758-F64B-B67A-E8444963CA0F}" type="presParOf" srcId="{5C713747-8D06-894C-B48A-A11A48F4D4CD}" destId="{98ECF35B-EF7D-8748-AEB2-E0A8A6E291B3}" srcOrd="1" destOrd="0" presId="urn:microsoft.com/office/officeart/2005/8/layout/vList2"/>
    <dgm:cxn modelId="{7B7F7B0B-7E7D-6646-8AE5-D45DD9D69A4B}" type="presParOf" srcId="{5C713747-8D06-894C-B48A-A11A48F4D4CD}" destId="{8026E6D7-BE22-BC41-B5F3-38DCD22B6073}" srcOrd="2" destOrd="0" presId="urn:microsoft.com/office/officeart/2005/8/layout/vList2"/>
    <dgm:cxn modelId="{8A6DC9C0-9BDF-B34A-8137-4977B4F3403E}" type="presParOf" srcId="{5C713747-8D06-894C-B48A-A11A48F4D4CD}" destId="{41C19227-551A-4D41-9FE6-E8D197921D6F}" srcOrd="3" destOrd="0" presId="urn:microsoft.com/office/officeart/2005/8/layout/vList2"/>
    <dgm:cxn modelId="{93531AA2-8044-C748-ACFA-3BD7A1DB36C6}" type="presParOf" srcId="{5C713747-8D06-894C-B48A-A11A48F4D4CD}" destId="{52164A73-2EB3-0C4D-964C-665498591D86}" srcOrd="4" destOrd="0" presId="urn:microsoft.com/office/officeart/2005/8/layout/vList2"/>
    <dgm:cxn modelId="{4FAAB5D9-3B77-2C44-A567-FF9FD7D2D3E2}" type="presParOf" srcId="{5C713747-8D06-894C-B48A-A11A48F4D4CD}" destId="{274E7B50-685B-3344-B9FB-8BD0CED6B915}" srcOrd="5" destOrd="0" presId="urn:microsoft.com/office/officeart/2005/8/layout/vList2"/>
    <dgm:cxn modelId="{22E18A15-F355-8444-A232-E98254392803}" type="presParOf" srcId="{5C713747-8D06-894C-B48A-A11A48F4D4CD}" destId="{DFAE6F29-7F29-4547-B6A9-12C746542D04}" srcOrd="6" destOrd="0" presId="urn:microsoft.com/office/officeart/2005/8/layout/vList2"/>
    <dgm:cxn modelId="{1EA3F454-8A2E-8E4B-AD89-2B6713FBA74B}" type="presParOf" srcId="{5C713747-8D06-894C-B48A-A11A48F4D4CD}" destId="{F5C1CE2C-6E24-6E45-9E5A-6830F681078B}" srcOrd="7" destOrd="0" presId="urn:microsoft.com/office/officeart/2005/8/layout/vList2"/>
    <dgm:cxn modelId="{5C6169FF-F818-8143-BACB-8E50A386B293}" type="presParOf" srcId="{5C713747-8D06-894C-B48A-A11A48F4D4CD}" destId="{F8279862-5BE2-A841-A455-A670C54B2DF5}" srcOrd="8" destOrd="0" presId="urn:microsoft.com/office/officeart/2005/8/layout/vList2"/>
    <dgm:cxn modelId="{B070FF18-220B-814E-BE91-AC2680D6B89B}" type="presParOf" srcId="{5C713747-8D06-894C-B48A-A11A48F4D4CD}" destId="{3DFC108D-8252-A44D-8D46-371001D1A292}" srcOrd="9" destOrd="0" presId="urn:microsoft.com/office/officeart/2005/8/layout/vList2"/>
    <dgm:cxn modelId="{B88473B1-0C22-2240-BB43-51D09154F8CB}" type="presParOf" srcId="{5C713747-8D06-894C-B48A-A11A48F4D4CD}" destId="{4DE3E98C-9915-9B48-AD5E-E7DA20D3EB5E}" srcOrd="10" destOrd="0" presId="urn:microsoft.com/office/officeart/2005/8/layout/vList2"/>
    <dgm:cxn modelId="{816EAA78-1AF6-0A4F-A289-141AB1E7E81F}" type="presParOf" srcId="{5C713747-8D06-894C-B48A-A11A48F4D4CD}" destId="{2E43C84D-440B-D744-A33D-1B8B7674518A}" srcOrd="11" destOrd="0" presId="urn:microsoft.com/office/officeart/2005/8/layout/vList2"/>
    <dgm:cxn modelId="{96F8F96F-426E-B841-BB93-AD5FE5075395}" type="presParOf" srcId="{5C713747-8D06-894C-B48A-A11A48F4D4CD}" destId="{E2EF8BD4-5280-B344-B690-AF674280D1CB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E76DDC-FCDA-4FF1-8F54-3D48C8F71BF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09396B-4CCF-4778-AA5D-52C43D39742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_tradnl" sz="2000"/>
            <a:t>Evaluación continua con libretas y trabajos</a:t>
          </a:r>
          <a:endParaRPr lang="en-US" sz="2000"/>
        </a:p>
      </dgm:t>
    </dgm:pt>
    <dgm:pt modelId="{361A0600-1B45-4F04-AB12-AD4235ED956B}" type="parTrans" cxnId="{F1F2901C-4416-4406-86F0-49EE2F001A75}">
      <dgm:prSet/>
      <dgm:spPr/>
      <dgm:t>
        <a:bodyPr/>
        <a:lstStyle/>
        <a:p>
          <a:endParaRPr lang="en-US" sz="2800"/>
        </a:p>
      </dgm:t>
    </dgm:pt>
    <dgm:pt modelId="{4181C06B-A46F-4BB7-A8EE-DAA443023784}" type="sibTrans" cxnId="{F1F2901C-4416-4406-86F0-49EE2F001A75}">
      <dgm:prSet/>
      <dgm:spPr/>
      <dgm:t>
        <a:bodyPr/>
        <a:lstStyle/>
        <a:p>
          <a:endParaRPr lang="en-US" sz="2800"/>
        </a:p>
      </dgm:t>
    </dgm:pt>
    <dgm:pt modelId="{D64FE360-9404-4B8C-8F2D-D049687F5F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_tradnl" sz="2000"/>
            <a:t>Evidencias de competencias con cursos y/o certificados externos</a:t>
          </a:r>
          <a:endParaRPr lang="en-US" sz="2000"/>
        </a:p>
      </dgm:t>
    </dgm:pt>
    <dgm:pt modelId="{1CB2685A-E69A-466A-A321-45DB3FC19F3C}" type="parTrans" cxnId="{D0CF744F-183C-4F33-BBE5-A0B137ED04B5}">
      <dgm:prSet/>
      <dgm:spPr/>
      <dgm:t>
        <a:bodyPr/>
        <a:lstStyle/>
        <a:p>
          <a:endParaRPr lang="en-US" sz="2800"/>
        </a:p>
      </dgm:t>
    </dgm:pt>
    <dgm:pt modelId="{3A621C3A-9D38-4010-B6C3-898094E6CA30}" type="sibTrans" cxnId="{D0CF744F-183C-4F33-BBE5-A0B137ED04B5}">
      <dgm:prSet/>
      <dgm:spPr/>
      <dgm:t>
        <a:bodyPr/>
        <a:lstStyle/>
        <a:p>
          <a:endParaRPr lang="en-US" sz="2800"/>
        </a:p>
      </dgm:t>
    </dgm:pt>
    <dgm:pt modelId="{2F462C9A-BBF1-4073-A57F-1BE7AAB39C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_tradnl" sz="2000"/>
            <a:t>Evaluación por proyectos en equipo </a:t>
          </a:r>
          <a:endParaRPr lang="en-US" sz="2000"/>
        </a:p>
      </dgm:t>
    </dgm:pt>
    <dgm:pt modelId="{68B61965-B79E-4998-9618-9A43A0F0F477}" type="parTrans" cxnId="{4426A5ED-1848-49E3-B0AE-1EBAF69CFEA5}">
      <dgm:prSet/>
      <dgm:spPr/>
      <dgm:t>
        <a:bodyPr/>
        <a:lstStyle/>
        <a:p>
          <a:endParaRPr lang="en-US" sz="2800"/>
        </a:p>
      </dgm:t>
    </dgm:pt>
    <dgm:pt modelId="{B5A06ED8-C9C2-47F4-9171-ACF457920D8C}" type="sibTrans" cxnId="{4426A5ED-1848-49E3-B0AE-1EBAF69CFEA5}">
      <dgm:prSet/>
      <dgm:spPr/>
      <dgm:t>
        <a:bodyPr/>
        <a:lstStyle/>
        <a:p>
          <a:endParaRPr lang="en-US" sz="2800"/>
        </a:p>
      </dgm:t>
    </dgm:pt>
    <dgm:pt modelId="{AA794217-361E-4C0C-876B-E745BA128420}" type="pres">
      <dgm:prSet presAssocID="{08E76DDC-FCDA-4FF1-8F54-3D48C8F71BF4}" presName="root" presStyleCnt="0">
        <dgm:presLayoutVars>
          <dgm:dir/>
          <dgm:resizeHandles val="exact"/>
        </dgm:presLayoutVars>
      </dgm:prSet>
      <dgm:spPr/>
    </dgm:pt>
    <dgm:pt modelId="{18156A7A-3717-4E21-9F1D-BE0DE69954BE}" type="pres">
      <dgm:prSet presAssocID="{A509396B-4CCF-4778-AA5D-52C43D397422}" presName="compNode" presStyleCnt="0"/>
      <dgm:spPr/>
    </dgm:pt>
    <dgm:pt modelId="{67D4E59A-AF0F-4C47-9A9A-984BF7A5730C}" type="pres">
      <dgm:prSet presAssocID="{A509396B-4CCF-4778-AA5D-52C43D3974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BEA6B146-01CF-405F-AA5E-28E30B665CF2}" type="pres">
      <dgm:prSet presAssocID="{A509396B-4CCF-4778-AA5D-52C43D397422}" presName="spaceRect" presStyleCnt="0"/>
      <dgm:spPr/>
    </dgm:pt>
    <dgm:pt modelId="{2F8DAF80-C226-4D43-A2EB-B08F5F9CE53E}" type="pres">
      <dgm:prSet presAssocID="{A509396B-4CCF-4778-AA5D-52C43D397422}" presName="textRect" presStyleLbl="revTx" presStyleIdx="0" presStyleCnt="3">
        <dgm:presLayoutVars>
          <dgm:chMax val="1"/>
          <dgm:chPref val="1"/>
        </dgm:presLayoutVars>
      </dgm:prSet>
      <dgm:spPr/>
    </dgm:pt>
    <dgm:pt modelId="{1E262D1A-B765-4A30-A775-0AF5FBDCE720}" type="pres">
      <dgm:prSet presAssocID="{4181C06B-A46F-4BB7-A8EE-DAA443023784}" presName="sibTrans" presStyleCnt="0"/>
      <dgm:spPr/>
    </dgm:pt>
    <dgm:pt modelId="{A4D9E7E8-BB3D-4C06-B12A-67B951FFD717}" type="pres">
      <dgm:prSet presAssocID="{D64FE360-9404-4B8C-8F2D-D049687F5FE0}" presName="compNode" presStyleCnt="0"/>
      <dgm:spPr/>
    </dgm:pt>
    <dgm:pt modelId="{3667BDE4-D0EE-4920-A5AE-D0B88DE481E3}" type="pres">
      <dgm:prSet presAssocID="{D64FE360-9404-4B8C-8F2D-D049687F5FE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02994593-5280-4AAB-8BFC-8E5FF995B6BB}" type="pres">
      <dgm:prSet presAssocID="{D64FE360-9404-4B8C-8F2D-D049687F5FE0}" presName="spaceRect" presStyleCnt="0"/>
      <dgm:spPr/>
    </dgm:pt>
    <dgm:pt modelId="{460B28DB-48DD-4798-A8A5-2C1F3250AF1E}" type="pres">
      <dgm:prSet presAssocID="{D64FE360-9404-4B8C-8F2D-D049687F5FE0}" presName="textRect" presStyleLbl="revTx" presStyleIdx="1" presStyleCnt="3">
        <dgm:presLayoutVars>
          <dgm:chMax val="1"/>
          <dgm:chPref val="1"/>
        </dgm:presLayoutVars>
      </dgm:prSet>
      <dgm:spPr/>
    </dgm:pt>
    <dgm:pt modelId="{3785D0D1-55E9-4334-ACD6-AD0AD38B29DC}" type="pres">
      <dgm:prSet presAssocID="{3A621C3A-9D38-4010-B6C3-898094E6CA30}" presName="sibTrans" presStyleCnt="0"/>
      <dgm:spPr/>
    </dgm:pt>
    <dgm:pt modelId="{39E87751-B895-4999-895B-F6A3264C5259}" type="pres">
      <dgm:prSet presAssocID="{2F462C9A-BBF1-4073-A57F-1BE7AAB39CF2}" presName="compNode" presStyleCnt="0"/>
      <dgm:spPr/>
    </dgm:pt>
    <dgm:pt modelId="{7EDCB585-9996-4FA9-9EE6-40EF41094858}" type="pres">
      <dgm:prSet presAssocID="{2F462C9A-BBF1-4073-A57F-1BE7AAB39C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D904538E-32B2-44A6-B243-8CDD92E085D0}" type="pres">
      <dgm:prSet presAssocID="{2F462C9A-BBF1-4073-A57F-1BE7AAB39CF2}" presName="spaceRect" presStyleCnt="0"/>
      <dgm:spPr/>
    </dgm:pt>
    <dgm:pt modelId="{50C66F03-29EB-40A5-A16B-6280FA33C77B}" type="pres">
      <dgm:prSet presAssocID="{2F462C9A-BBF1-4073-A57F-1BE7AAB39CF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936C814-3032-4A68-BDD5-245368C49072}" type="presOf" srcId="{08E76DDC-FCDA-4FF1-8F54-3D48C8F71BF4}" destId="{AA794217-361E-4C0C-876B-E745BA128420}" srcOrd="0" destOrd="0" presId="urn:microsoft.com/office/officeart/2018/2/layout/IconLabelList"/>
    <dgm:cxn modelId="{F1F2901C-4416-4406-86F0-49EE2F001A75}" srcId="{08E76DDC-FCDA-4FF1-8F54-3D48C8F71BF4}" destId="{A509396B-4CCF-4778-AA5D-52C43D397422}" srcOrd="0" destOrd="0" parTransId="{361A0600-1B45-4F04-AB12-AD4235ED956B}" sibTransId="{4181C06B-A46F-4BB7-A8EE-DAA443023784}"/>
    <dgm:cxn modelId="{D2241449-E8EA-4D3A-983D-5C0A7E1F9871}" type="presOf" srcId="{2F462C9A-BBF1-4073-A57F-1BE7AAB39CF2}" destId="{50C66F03-29EB-40A5-A16B-6280FA33C77B}" srcOrd="0" destOrd="0" presId="urn:microsoft.com/office/officeart/2018/2/layout/IconLabelList"/>
    <dgm:cxn modelId="{AD4CB64D-7502-4639-A069-A9393B10944E}" type="presOf" srcId="{D64FE360-9404-4B8C-8F2D-D049687F5FE0}" destId="{460B28DB-48DD-4798-A8A5-2C1F3250AF1E}" srcOrd="0" destOrd="0" presId="urn:microsoft.com/office/officeart/2018/2/layout/IconLabelList"/>
    <dgm:cxn modelId="{D0CF744F-183C-4F33-BBE5-A0B137ED04B5}" srcId="{08E76DDC-FCDA-4FF1-8F54-3D48C8F71BF4}" destId="{D64FE360-9404-4B8C-8F2D-D049687F5FE0}" srcOrd="1" destOrd="0" parTransId="{1CB2685A-E69A-466A-A321-45DB3FC19F3C}" sibTransId="{3A621C3A-9D38-4010-B6C3-898094E6CA30}"/>
    <dgm:cxn modelId="{DB9352AA-DC19-477C-8847-30242B133B21}" type="presOf" srcId="{A509396B-4CCF-4778-AA5D-52C43D397422}" destId="{2F8DAF80-C226-4D43-A2EB-B08F5F9CE53E}" srcOrd="0" destOrd="0" presId="urn:microsoft.com/office/officeart/2018/2/layout/IconLabelList"/>
    <dgm:cxn modelId="{4426A5ED-1848-49E3-B0AE-1EBAF69CFEA5}" srcId="{08E76DDC-FCDA-4FF1-8F54-3D48C8F71BF4}" destId="{2F462C9A-BBF1-4073-A57F-1BE7AAB39CF2}" srcOrd="2" destOrd="0" parTransId="{68B61965-B79E-4998-9618-9A43A0F0F477}" sibTransId="{B5A06ED8-C9C2-47F4-9171-ACF457920D8C}"/>
    <dgm:cxn modelId="{EE03CBC7-6970-4F17-922F-3546F386679D}" type="presParOf" srcId="{AA794217-361E-4C0C-876B-E745BA128420}" destId="{18156A7A-3717-4E21-9F1D-BE0DE69954BE}" srcOrd="0" destOrd="0" presId="urn:microsoft.com/office/officeart/2018/2/layout/IconLabelList"/>
    <dgm:cxn modelId="{6082A091-3AC3-48B7-80D8-CE54DFED2BEB}" type="presParOf" srcId="{18156A7A-3717-4E21-9F1D-BE0DE69954BE}" destId="{67D4E59A-AF0F-4C47-9A9A-984BF7A5730C}" srcOrd="0" destOrd="0" presId="urn:microsoft.com/office/officeart/2018/2/layout/IconLabelList"/>
    <dgm:cxn modelId="{79726C17-F41C-411B-ADE2-48F065F8E264}" type="presParOf" srcId="{18156A7A-3717-4E21-9F1D-BE0DE69954BE}" destId="{BEA6B146-01CF-405F-AA5E-28E30B665CF2}" srcOrd="1" destOrd="0" presId="urn:microsoft.com/office/officeart/2018/2/layout/IconLabelList"/>
    <dgm:cxn modelId="{1244EA63-E250-4E79-BDF2-43C2BFD71968}" type="presParOf" srcId="{18156A7A-3717-4E21-9F1D-BE0DE69954BE}" destId="{2F8DAF80-C226-4D43-A2EB-B08F5F9CE53E}" srcOrd="2" destOrd="0" presId="urn:microsoft.com/office/officeart/2018/2/layout/IconLabelList"/>
    <dgm:cxn modelId="{24C37193-8E00-47B8-A06D-4C0B59B2CCEB}" type="presParOf" srcId="{AA794217-361E-4C0C-876B-E745BA128420}" destId="{1E262D1A-B765-4A30-A775-0AF5FBDCE720}" srcOrd="1" destOrd="0" presId="urn:microsoft.com/office/officeart/2018/2/layout/IconLabelList"/>
    <dgm:cxn modelId="{C391F30B-D14C-471E-9635-74D7C785BFCA}" type="presParOf" srcId="{AA794217-361E-4C0C-876B-E745BA128420}" destId="{A4D9E7E8-BB3D-4C06-B12A-67B951FFD717}" srcOrd="2" destOrd="0" presId="urn:microsoft.com/office/officeart/2018/2/layout/IconLabelList"/>
    <dgm:cxn modelId="{4107CCB0-95B5-4227-AFD3-D5790C6CB657}" type="presParOf" srcId="{A4D9E7E8-BB3D-4C06-B12A-67B951FFD717}" destId="{3667BDE4-D0EE-4920-A5AE-D0B88DE481E3}" srcOrd="0" destOrd="0" presId="urn:microsoft.com/office/officeart/2018/2/layout/IconLabelList"/>
    <dgm:cxn modelId="{93C726B7-091D-4C82-A10B-EA16557652F0}" type="presParOf" srcId="{A4D9E7E8-BB3D-4C06-B12A-67B951FFD717}" destId="{02994593-5280-4AAB-8BFC-8E5FF995B6BB}" srcOrd="1" destOrd="0" presId="urn:microsoft.com/office/officeart/2018/2/layout/IconLabelList"/>
    <dgm:cxn modelId="{86826734-7AB3-4B7F-81E9-C90B2CA99C36}" type="presParOf" srcId="{A4D9E7E8-BB3D-4C06-B12A-67B951FFD717}" destId="{460B28DB-48DD-4798-A8A5-2C1F3250AF1E}" srcOrd="2" destOrd="0" presId="urn:microsoft.com/office/officeart/2018/2/layout/IconLabelList"/>
    <dgm:cxn modelId="{DD95AAB1-E6C5-47D9-AC89-118813F0994D}" type="presParOf" srcId="{AA794217-361E-4C0C-876B-E745BA128420}" destId="{3785D0D1-55E9-4334-ACD6-AD0AD38B29DC}" srcOrd="3" destOrd="0" presId="urn:microsoft.com/office/officeart/2018/2/layout/IconLabelList"/>
    <dgm:cxn modelId="{5B12E640-B9D8-4E8A-A17E-D7811B8A2916}" type="presParOf" srcId="{AA794217-361E-4C0C-876B-E745BA128420}" destId="{39E87751-B895-4999-895B-F6A3264C5259}" srcOrd="4" destOrd="0" presId="urn:microsoft.com/office/officeart/2018/2/layout/IconLabelList"/>
    <dgm:cxn modelId="{16CCA989-FF63-420E-BAAB-CE8884180459}" type="presParOf" srcId="{39E87751-B895-4999-895B-F6A3264C5259}" destId="{7EDCB585-9996-4FA9-9EE6-40EF41094858}" srcOrd="0" destOrd="0" presId="urn:microsoft.com/office/officeart/2018/2/layout/IconLabelList"/>
    <dgm:cxn modelId="{F7472276-43FE-412C-86F3-1031C5C31912}" type="presParOf" srcId="{39E87751-B895-4999-895B-F6A3264C5259}" destId="{D904538E-32B2-44A6-B243-8CDD92E085D0}" srcOrd="1" destOrd="0" presId="urn:microsoft.com/office/officeart/2018/2/layout/IconLabelList"/>
    <dgm:cxn modelId="{B6A2F551-D1A1-4A85-BFC6-0E59D8E0C88D}" type="presParOf" srcId="{39E87751-B895-4999-895B-F6A3264C5259}" destId="{50C66F03-29EB-40A5-A16B-6280FA33C77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37BB4-9F10-9B4D-BEE2-B8EB553E7027}">
      <dsp:nvSpPr>
        <dsp:cNvPr id="0" name=""/>
        <dsp:cNvSpPr/>
      </dsp:nvSpPr>
      <dsp:spPr>
        <a:xfrm>
          <a:off x="0" y="0"/>
          <a:ext cx="62042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2DCAF-531D-0344-8A93-DFC801254B47}">
      <dsp:nvSpPr>
        <dsp:cNvPr id="0" name=""/>
        <dsp:cNvSpPr/>
      </dsp:nvSpPr>
      <dsp:spPr>
        <a:xfrm>
          <a:off x="0" y="0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El AA está permeando en muchas actividades profesionales. No sustituye al conocimiento experto.</a:t>
          </a:r>
          <a:endParaRPr lang="en-US" sz="2400" kern="1200" dirty="0"/>
        </a:p>
      </dsp:txBody>
      <dsp:txXfrm>
        <a:off x="0" y="0"/>
        <a:ext cx="6204275" cy="1341035"/>
      </dsp:txXfrm>
    </dsp:sp>
    <dsp:sp modelId="{5AE0839F-5BBA-EE4E-A2F7-6C95E2AF39DC}">
      <dsp:nvSpPr>
        <dsp:cNvPr id="0" name=""/>
        <dsp:cNvSpPr/>
      </dsp:nvSpPr>
      <dsp:spPr>
        <a:xfrm>
          <a:off x="0" y="1341035"/>
          <a:ext cx="6204275" cy="0"/>
        </a:xfrm>
        <a:prstGeom prst="line">
          <a:avLst/>
        </a:prstGeom>
        <a:solidFill>
          <a:schemeClr val="accent2">
            <a:hueOff val="885262"/>
            <a:satOff val="3045"/>
            <a:lumOff val="-588"/>
            <a:alphaOff val="0"/>
          </a:schemeClr>
        </a:solidFill>
        <a:ln w="15875" cap="flat" cmpd="sng" algn="ctr">
          <a:solidFill>
            <a:schemeClr val="accent2">
              <a:hueOff val="885262"/>
              <a:satOff val="3045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11E91-1151-0447-A71C-A122811DE0FD}">
      <dsp:nvSpPr>
        <dsp:cNvPr id="0" name=""/>
        <dsp:cNvSpPr/>
      </dsp:nvSpPr>
      <dsp:spPr>
        <a:xfrm>
          <a:off x="0" y="1341035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Existe un riesgo de reducción de trabajos no especializados con el uso del AA</a:t>
          </a:r>
          <a:endParaRPr lang="en-US" sz="2400" kern="1200" dirty="0"/>
        </a:p>
      </dsp:txBody>
      <dsp:txXfrm>
        <a:off x="0" y="1341035"/>
        <a:ext cx="6204275" cy="1341035"/>
      </dsp:txXfrm>
    </dsp:sp>
    <dsp:sp modelId="{A7A0DC2C-309A-2D4E-87EF-FB3CA49EA580}">
      <dsp:nvSpPr>
        <dsp:cNvPr id="0" name=""/>
        <dsp:cNvSpPr/>
      </dsp:nvSpPr>
      <dsp:spPr>
        <a:xfrm>
          <a:off x="0" y="2682070"/>
          <a:ext cx="6204275" cy="0"/>
        </a:xfrm>
        <a:prstGeom prst="line">
          <a:avLst/>
        </a:prstGeom>
        <a:solidFill>
          <a:schemeClr val="accent2">
            <a:hueOff val="1770523"/>
            <a:satOff val="6090"/>
            <a:lumOff val="-1177"/>
            <a:alphaOff val="0"/>
          </a:schemeClr>
        </a:solidFill>
        <a:ln w="15875" cap="flat" cmpd="sng" algn="ctr">
          <a:solidFill>
            <a:schemeClr val="accent2">
              <a:hueOff val="1770523"/>
              <a:satOff val="6090"/>
              <a:lumOff val="-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2372F-49ED-FB4F-97C2-124667C944EE}">
      <dsp:nvSpPr>
        <dsp:cNvPr id="0" name=""/>
        <dsp:cNvSpPr/>
      </dsp:nvSpPr>
      <dsp:spPr>
        <a:xfrm>
          <a:off x="0" y="2682070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El AA depende de la evidencia. Las evidencias pueden tener sesgos (raciales, de genero, etc)</a:t>
          </a:r>
          <a:endParaRPr lang="en-US" sz="2400" kern="1200"/>
        </a:p>
      </dsp:txBody>
      <dsp:txXfrm>
        <a:off x="0" y="2682070"/>
        <a:ext cx="6204275" cy="1341035"/>
      </dsp:txXfrm>
    </dsp:sp>
    <dsp:sp modelId="{D6003930-3AA8-7C4E-9855-C8EE421B5B87}">
      <dsp:nvSpPr>
        <dsp:cNvPr id="0" name=""/>
        <dsp:cNvSpPr/>
      </dsp:nvSpPr>
      <dsp:spPr>
        <a:xfrm>
          <a:off x="0" y="4023106"/>
          <a:ext cx="6204275" cy="0"/>
        </a:xfrm>
        <a:prstGeom prst="line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accent2">
              <a:hueOff val="2655785"/>
              <a:satOff val="9135"/>
              <a:lumOff val="-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D4F26-3A4C-AC4C-AFC1-150A5AEEE2A7}">
      <dsp:nvSpPr>
        <dsp:cNvPr id="0" name=""/>
        <dsp:cNvSpPr/>
      </dsp:nvSpPr>
      <dsp:spPr>
        <a:xfrm>
          <a:off x="0" y="4023106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Existe un riesgo latente en el uso del AA en aplicaciones no éticas.</a:t>
          </a:r>
          <a:endParaRPr lang="en-US" sz="2400" kern="1200" dirty="0"/>
        </a:p>
      </dsp:txBody>
      <dsp:txXfrm>
        <a:off x="0" y="4023106"/>
        <a:ext cx="6204275" cy="13410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7F66E0-8912-104A-BFA8-23E3C2E8A667}">
      <dsp:nvSpPr>
        <dsp:cNvPr id="0" name=""/>
        <dsp:cNvSpPr/>
      </dsp:nvSpPr>
      <dsp:spPr>
        <a:xfrm>
          <a:off x="0" y="45704"/>
          <a:ext cx="6293353" cy="71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Intoducción</a:t>
          </a:r>
          <a:endParaRPr lang="en-US" sz="2400" kern="1200"/>
        </a:p>
      </dsp:txBody>
      <dsp:txXfrm>
        <a:off x="34726" y="80430"/>
        <a:ext cx="6223901" cy="641908"/>
      </dsp:txXfrm>
    </dsp:sp>
    <dsp:sp modelId="{8026E6D7-BE22-BC41-B5F3-38DCD22B6073}">
      <dsp:nvSpPr>
        <dsp:cNvPr id="0" name=""/>
        <dsp:cNvSpPr/>
      </dsp:nvSpPr>
      <dsp:spPr>
        <a:xfrm>
          <a:off x="0" y="866504"/>
          <a:ext cx="6293353" cy="711360"/>
        </a:xfrm>
        <a:prstGeom prst="roundRect">
          <a:avLst/>
        </a:prstGeom>
        <a:solidFill>
          <a:schemeClr val="accent2">
            <a:hueOff val="442631"/>
            <a:satOff val="1522"/>
            <a:lumOff val="-29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Modelos lineales de AA</a:t>
          </a:r>
          <a:endParaRPr lang="en-US" sz="2400" kern="1200"/>
        </a:p>
      </dsp:txBody>
      <dsp:txXfrm>
        <a:off x="34726" y="901230"/>
        <a:ext cx="6223901" cy="641908"/>
      </dsp:txXfrm>
    </dsp:sp>
    <dsp:sp modelId="{52164A73-2EB3-0C4D-964C-665498591D86}">
      <dsp:nvSpPr>
        <dsp:cNvPr id="0" name=""/>
        <dsp:cNvSpPr/>
      </dsp:nvSpPr>
      <dsp:spPr>
        <a:xfrm>
          <a:off x="0" y="1687304"/>
          <a:ext cx="6293353" cy="711360"/>
        </a:xfrm>
        <a:prstGeom prst="roundRect">
          <a:avLst/>
        </a:prstGeom>
        <a:solidFill>
          <a:schemeClr val="accent2">
            <a:hueOff val="885262"/>
            <a:satOff val="3045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Modelos no lineales de AA</a:t>
          </a:r>
          <a:endParaRPr lang="en-US" sz="2400" kern="1200"/>
        </a:p>
      </dsp:txBody>
      <dsp:txXfrm>
        <a:off x="34726" y="1722030"/>
        <a:ext cx="6223901" cy="641908"/>
      </dsp:txXfrm>
    </dsp:sp>
    <dsp:sp modelId="{DFAE6F29-7F29-4547-B6A9-12C746542D04}">
      <dsp:nvSpPr>
        <dsp:cNvPr id="0" name=""/>
        <dsp:cNvSpPr/>
      </dsp:nvSpPr>
      <dsp:spPr>
        <a:xfrm>
          <a:off x="0" y="2508104"/>
          <a:ext cx="6293353" cy="711360"/>
        </a:xfrm>
        <a:prstGeom prst="roundRect">
          <a:avLst/>
        </a:prstGeom>
        <a:solidFill>
          <a:schemeClr val="accent2">
            <a:hueOff val="1327892"/>
            <a:satOff val="4567"/>
            <a:lumOff val="-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Redes Neuronales</a:t>
          </a:r>
          <a:endParaRPr lang="en-US" sz="2400" kern="1200"/>
        </a:p>
      </dsp:txBody>
      <dsp:txXfrm>
        <a:off x="34726" y="2542830"/>
        <a:ext cx="6223901" cy="641908"/>
      </dsp:txXfrm>
    </dsp:sp>
    <dsp:sp modelId="{F8279862-5BE2-A841-A455-A670C54B2DF5}">
      <dsp:nvSpPr>
        <dsp:cNvPr id="0" name=""/>
        <dsp:cNvSpPr/>
      </dsp:nvSpPr>
      <dsp:spPr>
        <a:xfrm>
          <a:off x="0" y="3328904"/>
          <a:ext cx="6293353" cy="711360"/>
        </a:xfrm>
        <a:prstGeom prst="roundRect">
          <a:avLst/>
        </a:prstGeom>
        <a:solidFill>
          <a:schemeClr val="accent2">
            <a:hueOff val="1770523"/>
            <a:satOff val="6090"/>
            <a:lumOff val="-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Operaciones de AA (MLOps)</a:t>
          </a:r>
          <a:endParaRPr lang="en-US" sz="2400" kern="1200"/>
        </a:p>
      </dsp:txBody>
      <dsp:txXfrm>
        <a:off x="34726" y="3363630"/>
        <a:ext cx="6223901" cy="641908"/>
      </dsp:txXfrm>
    </dsp:sp>
    <dsp:sp modelId="{4DE3E98C-9915-9B48-AD5E-E7DA20D3EB5E}">
      <dsp:nvSpPr>
        <dsp:cNvPr id="0" name=""/>
        <dsp:cNvSpPr/>
      </dsp:nvSpPr>
      <dsp:spPr>
        <a:xfrm>
          <a:off x="0" y="4149704"/>
          <a:ext cx="6293353" cy="711360"/>
        </a:xfrm>
        <a:prstGeom prst="roundRect">
          <a:avLst/>
        </a:prstGeom>
        <a:solidFill>
          <a:schemeClr val="accent2">
            <a:hueOff val="2213154"/>
            <a:satOff val="7612"/>
            <a:lumOff val="-147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Aprendizaje no supervisado</a:t>
          </a:r>
          <a:endParaRPr lang="en-US" sz="2400" kern="1200"/>
        </a:p>
      </dsp:txBody>
      <dsp:txXfrm>
        <a:off x="34726" y="4184430"/>
        <a:ext cx="6223901" cy="641908"/>
      </dsp:txXfrm>
    </dsp:sp>
    <dsp:sp modelId="{E2EF8BD4-5280-B344-B690-AF674280D1CB}">
      <dsp:nvSpPr>
        <dsp:cNvPr id="0" name=""/>
        <dsp:cNvSpPr/>
      </dsp:nvSpPr>
      <dsp:spPr>
        <a:xfrm>
          <a:off x="0" y="4970504"/>
          <a:ext cx="6293353" cy="711360"/>
        </a:xfrm>
        <a:prstGeom prst="roundRect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Series de tiempo (si alcanza el tiempo)</a:t>
          </a:r>
          <a:endParaRPr lang="en-US" sz="2400" kern="1200"/>
        </a:p>
      </dsp:txBody>
      <dsp:txXfrm>
        <a:off x="34726" y="5005230"/>
        <a:ext cx="6223901" cy="6419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4E59A-AF0F-4C47-9A9A-984BF7A5730C}">
      <dsp:nvSpPr>
        <dsp:cNvPr id="0" name=""/>
        <dsp:cNvSpPr/>
      </dsp:nvSpPr>
      <dsp:spPr>
        <a:xfrm>
          <a:off x="853572" y="563259"/>
          <a:ext cx="978652" cy="978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DAF80-C226-4D43-A2EB-B08F5F9CE53E}">
      <dsp:nvSpPr>
        <dsp:cNvPr id="0" name=""/>
        <dsp:cNvSpPr/>
      </dsp:nvSpPr>
      <dsp:spPr>
        <a:xfrm>
          <a:off x="255507" y="1972639"/>
          <a:ext cx="2174783" cy="1461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/>
            <a:t>Evaluación continua con libretas y trabajos</a:t>
          </a:r>
          <a:endParaRPr lang="en-US" sz="2000" kern="1200"/>
        </a:p>
      </dsp:txBody>
      <dsp:txXfrm>
        <a:off x="255507" y="1972639"/>
        <a:ext cx="2174783" cy="1461928"/>
      </dsp:txXfrm>
    </dsp:sp>
    <dsp:sp modelId="{3667BDE4-D0EE-4920-A5AE-D0B88DE481E3}">
      <dsp:nvSpPr>
        <dsp:cNvPr id="0" name=""/>
        <dsp:cNvSpPr/>
      </dsp:nvSpPr>
      <dsp:spPr>
        <a:xfrm>
          <a:off x="3408943" y="563259"/>
          <a:ext cx="978652" cy="978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0B28DB-48DD-4798-A8A5-2C1F3250AF1E}">
      <dsp:nvSpPr>
        <dsp:cNvPr id="0" name=""/>
        <dsp:cNvSpPr/>
      </dsp:nvSpPr>
      <dsp:spPr>
        <a:xfrm>
          <a:off x="2810878" y="1972639"/>
          <a:ext cx="2174783" cy="1461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/>
            <a:t>Evidencias de competencias con cursos y/o certificados externos</a:t>
          </a:r>
          <a:endParaRPr lang="en-US" sz="2000" kern="1200"/>
        </a:p>
      </dsp:txBody>
      <dsp:txXfrm>
        <a:off x="2810878" y="1972639"/>
        <a:ext cx="2174783" cy="1461928"/>
      </dsp:txXfrm>
    </dsp:sp>
    <dsp:sp modelId="{7EDCB585-9996-4FA9-9EE6-40EF41094858}">
      <dsp:nvSpPr>
        <dsp:cNvPr id="0" name=""/>
        <dsp:cNvSpPr/>
      </dsp:nvSpPr>
      <dsp:spPr>
        <a:xfrm>
          <a:off x="5964314" y="563259"/>
          <a:ext cx="978652" cy="9786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66F03-29EB-40A5-A16B-6280FA33C77B}">
      <dsp:nvSpPr>
        <dsp:cNvPr id="0" name=""/>
        <dsp:cNvSpPr/>
      </dsp:nvSpPr>
      <dsp:spPr>
        <a:xfrm>
          <a:off x="5366249" y="1972639"/>
          <a:ext cx="2174783" cy="1461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/>
            <a:t>Evaluación por proyectos en equipo </a:t>
          </a:r>
          <a:endParaRPr lang="en-US" sz="2000" kern="1200"/>
        </a:p>
      </dsp:txBody>
      <dsp:txXfrm>
        <a:off x="5366249" y="1972639"/>
        <a:ext cx="2174783" cy="14619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17/1/23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6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17/1/23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1609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17/1/23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412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17/1/23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584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17/1/23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248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17/1/23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9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17/1/23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2395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17/1/23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981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17/1/23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52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17/1/23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22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17/1/23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11183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B07F9A0-18AA-5046-8250-3978C34DB144}" type="datetimeFigureOut">
              <a:rPr lang="es-ES_tradnl" smtClean="0"/>
              <a:t>17/1/23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390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aksoft.susu.ru/blog/2018/06/07/kakimi-byivayut-ml-i-dl/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hyperlink" Target="https://www.hindawi.com/journals/jwe/2014/683939/" TargetMode="External"/><Relationship Id="rId7" Type="http://schemas.openxmlformats.org/officeDocument/2006/relationships/hyperlink" Target="https://nl.wikipedia.org/wiki/Google_Translate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5.jpeg"/><Relationship Id="rId5" Type="http://schemas.openxmlformats.org/officeDocument/2006/relationships/hyperlink" Target="https://computervision.tecnalia.com/en/2018/07/industrial-pick-place-applications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jpg"/><Relationship Id="rId9" Type="http://schemas.openxmlformats.org/officeDocument/2006/relationships/hyperlink" Target="https://www.flickr.com/photos/jeepersmedia/12884954374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hackingchristianity.net/2015/06/worship-2020-facial-recognition-for-the-personal-touch-in-worship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lO2gcs1YvM?start=23&amp;feature=oembed" TargetMode="Externa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us.datacamp.com/uptime" TargetMode="External"/><Relationship Id="rId13" Type="http://schemas.openxmlformats.org/officeDocument/2006/relationships/image" Target="../media/image33.png"/><Relationship Id="rId3" Type="http://schemas.openxmlformats.org/officeDocument/2006/relationships/hyperlink" Target="https://www.prnewswire.co.uk/news-releases/azure-databricks-achieves-fedramp-high-authorization-on-microsoft-azure-government-mag--871630832.html" TargetMode="External"/><Relationship Id="rId7" Type="http://schemas.openxmlformats.org/officeDocument/2006/relationships/image" Target="../media/image30.png"/><Relationship Id="rId12" Type="http://schemas.openxmlformats.org/officeDocument/2006/relationships/hyperlink" Target="https://www.al-fanarmedia.org/online-learning/edx-online-courses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2.jpg"/><Relationship Id="rId5" Type="http://schemas.openxmlformats.org/officeDocument/2006/relationships/hyperlink" Target="https://logos-marques.com/microsoft-azure-logo/" TargetMode="External"/><Relationship Id="rId10" Type="http://schemas.openxmlformats.org/officeDocument/2006/relationships/hyperlink" Target="https://1000logos.net/nvidia-logo/" TargetMode="External"/><Relationship Id="rId4" Type="http://schemas.openxmlformats.org/officeDocument/2006/relationships/image" Target="../media/image28.jpg"/><Relationship Id="rId9" Type="http://schemas.openxmlformats.org/officeDocument/2006/relationships/image" Target="../media/image31.jpg"/><Relationship Id="rId14" Type="http://schemas.openxmlformats.org/officeDocument/2006/relationships/hyperlink" Target="https://jobs.lever.co/coursera/378c3c2b-9492-46e0-8370-908ca45ac3f9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dreykurenkov.com/writing/ai/a-brief-history-of-game-ai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4">
            <a:extLst>
              <a:ext uri="{FF2B5EF4-FFF2-40B4-BE49-F238E27FC236}">
                <a16:creationId xmlns:a16="http://schemas.microsoft.com/office/drawing/2014/main" id="{369509DD-2C4B-40B0-93E8-528BC669D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6">
            <a:extLst>
              <a:ext uri="{FF2B5EF4-FFF2-40B4-BE49-F238E27FC236}">
                <a16:creationId xmlns:a16="http://schemas.microsoft.com/office/drawing/2014/main" id="{1C3899A3-DE34-4F0E-83CB-9868850C6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4" name="Picture 38">
            <a:extLst>
              <a:ext uri="{FF2B5EF4-FFF2-40B4-BE49-F238E27FC236}">
                <a16:creationId xmlns:a16="http://schemas.microsoft.com/office/drawing/2014/main" id="{1E5DD7BF-E6F5-4226-B70E-FC6946E4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6" name="Rectangle 40">
            <a:extLst>
              <a:ext uri="{FF2B5EF4-FFF2-40B4-BE49-F238E27FC236}">
                <a16:creationId xmlns:a16="http://schemas.microsoft.com/office/drawing/2014/main" id="{4B08778D-2BE1-4F12-B224-CEF0DBC73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42">
            <a:extLst>
              <a:ext uri="{FF2B5EF4-FFF2-40B4-BE49-F238E27FC236}">
                <a16:creationId xmlns:a16="http://schemas.microsoft.com/office/drawing/2014/main" id="{D778B3B5-F160-47D1-88A3-8BA190A4A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3E6A0D-6F28-4D2B-A564-A614A95E3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573952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B554A4-8CB7-A344-BF5E-D817DE9FB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9804" y="3428998"/>
            <a:ext cx="3972924" cy="2268559"/>
          </a:xfrm>
        </p:spPr>
        <p:txBody>
          <a:bodyPr>
            <a:normAutofit/>
          </a:bodyPr>
          <a:lstStyle/>
          <a:p>
            <a:r>
              <a:rPr lang="es-ES_tradnl" sz="5000" dirty="0"/>
              <a:t>¿Qué es el aprendizaje automático?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746634-2625-CB43-95A6-56356CC3C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907" y="2268786"/>
            <a:ext cx="3817821" cy="1160213"/>
          </a:xfrm>
        </p:spPr>
        <p:txBody>
          <a:bodyPr>
            <a:normAutofit/>
          </a:bodyPr>
          <a:lstStyle/>
          <a:p>
            <a:r>
              <a:rPr lang="es-ES_tradnl" dirty="0"/>
              <a:t>Aprendizaje Automático Aplicado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D6BF39-D420-4578-B10E-1EC1DFEDB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7059" y="0"/>
            <a:ext cx="463757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33D5E90-56E3-4018-A258-E6DE88065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6920" y="230859"/>
            <a:ext cx="4158433" cy="3108535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0260B052-E346-F14A-9756-3846851E9D0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0295" y="4205555"/>
            <a:ext cx="1131104" cy="141388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0FE89D1-82AA-4F2D-9B8F-A12BBCFD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6920" y="3509633"/>
            <a:ext cx="4158433" cy="3108535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30B14F-3796-4168-80E0-3F11C3571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59E83E-1312-EE45-B83E-726C0DC6F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847" y="1150126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EFDDDF9-69AC-A7E3-4366-B0605730890B}"/>
              </a:ext>
            </a:extLst>
          </p:cNvPr>
          <p:cNvSpPr txBox="1"/>
          <p:nvPr/>
        </p:nvSpPr>
        <p:spPr>
          <a:xfrm>
            <a:off x="4304099" y="6091753"/>
            <a:ext cx="1791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Julio </a:t>
            </a:r>
            <a:r>
              <a:rPr lang="es-ES_tradnl" dirty="0" err="1"/>
              <a:t>Waissman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7006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077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Estimar la posición de Saturno para direccionamiento de telescopios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la hora y el día del año, la posición del telescopio en la tierra y devuelve el direccionamiento.</a:t>
            </a:r>
          </a:p>
          <a:p>
            <a:endParaRPr lang="es-ES_tradnl" sz="2400" dirty="0"/>
          </a:p>
          <a:p>
            <a:r>
              <a:rPr lang="es-ES_tradnl" sz="2400" dirty="0"/>
              <a:t>Distancia en radianes de la posición real y la calculada</a:t>
            </a:r>
          </a:p>
          <a:p>
            <a:endParaRPr lang="es-ES_tradnl" sz="2400" dirty="0"/>
          </a:p>
          <a:p>
            <a:r>
              <a:rPr lang="es-ES_tradnl" sz="2400" dirty="0">
                <a:solidFill>
                  <a:srgbClr val="FFFF00"/>
                </a:solidFill>
              </a:rPr>
              <a:t>No es un problema de aprendizaje, se puede calcular perfectamente con los conocimientos de física existentes.</a:t>
            </a:r>
          </a:p>
        </p:txBody>
      </p:sp>
    </p:spTree>
    <p:extLst>
      <p:ext uri="{BB962C8B-B14F-4D97-AF65-F5344CB8AC3E}">
        <p14:creationId xmlns:p14="http://schemas.microsoft.com/office/powerpoint/2010/main" val="237562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4B180-75FE-644C-B771-7653831F6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761758"/>
            <a:ext cx="7958331" cy="1077229"/>
          </a:xfrm>
        </p:spPr>
        <p:txBody>
          <a:bodyPr/>
          <a:lstStyle/>
          <a:p>
            <a:r>
              <a:rPr lang="es-ES_tradnl" dirty="0"/>
              <a:t>¿Qué es aprender?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F45F952-EE89-2547-B9B5-E1B500395BE7}"/>
              </a:ext>
            </a:extLst>
          </p:cNvPr>
          <p:cNvCxnSpPr>
            <a:cxnSpLocks/>
          </p:cNvCxnSpPr>
          <p:nvPr/>
        </p:nvCxnSpPr>
        <p:spPr>
          <a:xfrm>
            <a:off x="2878237" y="5509549"/>
            <a:ext cx="6435524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0632BB9-11D5-B340-8CD4-408723DE1842}"/>
              </a:ext>
            </a:extLst>
          </p:cNvPr>
          <p:cNvCxnSpPr>
            <a:cxnSpLocks/>
          </p:cNvCxnSpPr>
          <p:nvPr/>
        </p:nvCxnSpPr>
        <p:spPr>
          <a:xfrm flipV="1">
            <a:off x="2878237" y="1861595"/>
            <a:ext cx="0" cy="364795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1F48B00-B920-6448-9467-D024FC22AC67}"/>
              </a:ext>
            </a:extLst>
          </p:cNvPr>
          <p:cNvCxnSpPr>
            <a:cxnSpLocks/>
          </p:cNvCxnSpPr>
          <p:nvPr/>
        </p:nvCxnSpPr>
        <p:spPr>
          <a:xfrm flipH="1">
            <a:off x="3020992" y="1937372"/>
            <a:ext cx="5984112" cy="3549569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rma libre 25">
            <a:extLst>
              <a:ext uri="{FF2B5EF4-FFF2-40B4-BE49-F238E27FC236}">
                <a16:creationId xmlns:a16="http://schemas.microsoft.com/office/drawing/2014/main" id="{233D4B15-F81F-E34E-84C9-94B34EFC78D0}"/>
              </a:ext>
            </a:extLst>
          </p:cNvPr>
          <p:cNvSpPr/>
          <p:nvPr/>
        </p:nvSpPr>
        <p:spPr>
          <a:xfrm>
            <a:off x="2878238" y="1539441"/>
            <a:ext cx="6126866" cy="3694939"/>
          </a:xfrm>
          <a:custGeom>
            <a:avLst/>
            <a:gdLst>
              <a:gd name="connsiteX0" fmla="*/ 0 w 5717893"/>
              <a:gd name="connsiteY0" fmla="*/ 3634451 h 3634451"/>
              <a:gd name="connsiteX1" fmla="*/ 2338086 w 5717893"/>
              <a:gd name="connsiteY1" fmla="*/ 2928395 h 3634451"/>
              <a:gd name="connsiteX2" fmla="*/ 5717893 w 5717893"/>
              <a:gd name="connsiteY2" fmla="*/ 0 h 3634451"/>
              <a:gd name="connsiteX3" fmla="*/ 5717893 w 5717893"/>
              <a:gd name="connsiteY3" fmla="*/ 0 h 363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7893" h="3634451">
                <a:moveTo>
                  <a:pt x="0" y="3634451"/>
                </a:moveTo>
                <a:cubicBezTo>
                  <a:pt x="692552" y="3584294"/>
                  <a:pt x="1385104" y="3534137"/>
                  <a:pt x="2338086" y="2928395"/>
                </a:cubicBezTo>
                <a:cubicBezTo>
                  <a:pt x="3291068" y="2322653"/>
                  <a:pt x="5717893" y="0"/>
                  <a:pt x="5717893" y="0"/>
                </a:cubicBezTo>
                <a:lnTo>
                  <a:pt x="5717893" y="0"/>
                </a:lnTo>
              </a:path>
            </a:pathLst>
          </a:custGeom>
          <a:ln w="76200">
            <a:solidFill>
              <a:srgbClr val="FFC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Forma libre 26">
            <a:extLst>
              <a:ext uri="{FF2B5EF4-FFF2-40B4-BE49-F238E27FC236}">
                <a16:creationId xmlns:a16="http://schemas.microsoft.com/office/drawing/2014/main" id="{D2B1F2D6-8464-0144-8CE3-7FF28BA935F8}"/>
              </a:ext>
            </a:extLst>
          </p:cNvPr>
          <p:cNvSpPr/>
          <p:nvPr/>
        </p:nvSpPr>
        <p:spPr>
          <a:xfrm>
            <a:off x="2974694" y="1551008"/>
            <a:ext cx="5613721" cy="3735658"/>
          </a:xfrm>
          <a:custGeom>
            <a:avLst/>
            <a:gdLst>
              <a:gd name="connsiteX0" fmla="*/ 0 w 5613721"/>
              <a:gd name="connsiteY0" fmla="*/ 3599726 h 3735658"/>
              <a:gd name="connsiteX1" fmla="*/ 1273215 w 5613721"/>
              <a:gd name="connsiteY1" fmla="*/ 3588151 h 3735658"/>
              <a:gd name="connsiteX2" fmla="*/ 3402957 w 5613721"/>
              <a:gd name="connsiteY2" fmla="*/ 2095017 h 3735658"/>
              <a:gd name="connsiteX3" fmla="*/ 4745620 w 5613721"/>
              <a:gd name="connsiteY3" fmla="*/ 3102015 h 3735658"/>
              <a:gd name="connsiteX4" fmla="*/ 5613721 w 5613721"/>
              <a:gd name="connsiteY4" fmla="*/ 0 h 3735658"/>
              <a:gd name="connsiteX5" fmla="*/ 5613721 w 5613721"/>
              <a:gd name="connsiteY5" fmla="*/ 0 h 373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3721" h="3735658">
                <a:moveTo>
                  <a:pt x="0" y="3599726"/>
                </a:moveTo>
                <a:cubicBezTo>
                  <a:pt x="353027" y="3719331"/>
                  <a:pt x="706055" y="3838936"/>
                  <a:pt x="1273215" y="3588151"/>
                </a:cubicBezTo>
                <a:cubicBezTo>
                  <a:pt x="1840375" y="3337366"/>
                  <a:pt x="2824223" y="2176040"/>
                  <a:pt x="3402957" y="2095017"/>
                </a:cubicBezTo>
                <a:cubicBezTo>
                  <a:pt x="3981691" y="2013994"/>
                  <a:pt x="4377159" y="3451184"/>
                  <a:pt x="4745620" y="3102015"/>
                </a:cubicBezTo>
                <a:cubicBezTo>
                  <a:pt x="5114081" y="2752846"/>
                  <a:pt x="5613721" y="0"/>
                  <a:pt x="5613721" y="0"/>
                </a:cubicBezTo>
                <a:lnTo>
                  <a:pt x="5613721" y="0"/>
                </a:ln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914F52E-03C8-1448-804E-C6FDE8935423}"/>
              </a:ext>
            </a:extLst>
          </p:cNvPr>
          <p:cNvSpPr/>
          <p:nvPr/>
        </p:nvSpPr>
        <p:spPr>
          <a:xfrm>
            <a:off x="3020992" y="503761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5E27103-F68F-2345-95F1-549277D0B182}"/>
              </a:ext>
            </a:extLst>
          </p:cNvPr>
          <p:cNvSpPr/>
          <p:nvPr/>
        </p:nvSpPr>
        <p:spPr>
          <a:xfrm>
            <a:off x="4063678" y="488004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16148DD-C8F2-064A-B6E8-F1F05D00730C}"/>
              </a:ext>
            </a:extLst>
          </p:cNvPr>
          <p:cNvSpPr/>
          <p:nvPr/>
        </p:nvSpPr>
        <p:spPr>
          <a:xfrm>
            <a:off x="5119868" y="4425083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FD5E1E7-4DBE-F54E-933D-5A38C645EE9B}"/>
              </a:ext>
            </a:extLst>
          </p:cNvPr>
          <p:cNvSpPr/>
          <p:nvPr/>
        </p:nvSpPr>
        <p:spPr>
          <a:xfrm>
            <a:off x="6275406" y="363638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DF2A40DD-7EBB-9647-A41B-AD6361493747}"/>
              </a:ext>
            </a:extLst>
          </p:cNvPr>
          <p:cNvSpPr/>
          <p:nvPr/>
        </p:nvSpPr>
        <p:spPr>
          <a:xfrm>
            <a:off x="7762755" y="4507417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4B95E58-CA92-BB4E-A2D2-1708359E7D45}"/>
              </a:ext>
            </a:extLst>
          </p:cNvPr>
          <p:cNvSpPr/>
          <p:nvPr/>
        </p:nvSpPr>
        <p:spPr>
          <a:xfrm>
            <a:off x="8424440" y="1838987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Forma libre 27">
            <a:extLst>
              <a:ext uri="{FF2B5EF4-FFF2-40B4-BE49-F238E27FC236}">
                <a16:creationId xmlns:a16="http://schemas.microsoft.com/office/drawing/2014/main" id="{6B030F85-899F-F74E-A99F-7DBBC156F558}"/>
              </a:ext>
            </a:extLst>
          </p:cNvPr>
          <p:cNvSpPr/>
          <p:nvPr/>
        </p:nvSpPr>
        <p:spPr>
          <a:xfrm>
            <a:off x="3102015" y="1504709"/>
            <a:ext cx="5660020" cy="4855084"/>
          </a:xfrm>
          <a:custGeom>
            <a:avLst/>
            <a:gdLst>
              <a:gd name="connsiteX0" fmla="*/ 0 w 5660020"/>
              <a:gd name="connsiteY0" fmla="*/ 3622876 h 4855084"/>
              <a:gd name="connsiteX1" fmla="*/ 428263 w 5660020"/>
              <a:gd name="connsiteY1" fmla="*/ 1794076 h 4855084"/>
              <a:gd name="connsiteX2" fmla="*/ 1064871 w 5660020"/>
              <a:gd name="connsiteY2" fmla="*/ 3518704 h 4855084"/>
              <a:gd name="connsiteX3" fmla="*/ 1562582 w 5660020"/>
              <a:gd name="connsiteY3" fmla="*/ 4514126 h 4855084"/>
              <a:gd name="connsiteX4" fmla="*/ 1759352 w 5660020"/>
              <a:gd name="connsiteY4" fmla="*/ 1678329 h 4855084"/>
              <a:gd name="connsiteX5" fmla="*/ 2141317 w 5660020"/>
              <a:gd name="connsiteY5" fmla="*/ 3020992 h 4855084"/>
              <a:gd name="connsiteX6" fmla="*/ 2384385 w 5660020"/>
              <a:gd name="connsiteY6" fmla="*/ 3310359 h 4855084"/>
              <a:gd name="connsiteX7" fmla="*/ 2534856 w 5660020"/>
              <a:gd name="connsiteY7" fmla="*/ 2893671 h 4855084"/>
              <a:gd name="connsiteX8" fmla="*/ 2986269 w 5660020"/>
              <a:gd name="connsiteY8" fmla="*/ 3946967 h 4855084"/>
              <a:gd name="connsiteX9" fmla="*/ 3275636 w 5660020"/>
              <a:gd name="connsiteY9" fmla="*/ 2233914 h 4855084"/>
              <a:gd name="connsiteX10" fmla="*/ 3657600 w 5660020"/>
              <a:gd name="connsiteY10" fmla="*/ 405114 h 4855084"/>
              <a:gd name="connsiteX11" fmla="*/ 4433104 w 5660020"/>
              <a:gd name="connsiteY11" fmla="*/ 4780344 h 4855084"/>
              <a:gd name="connsiteX12" fmla="*/ 4768770 w 5660020"/>
              <a:gd name="connsiteY12" fmla="*/ 3113590 h 4855084"/>
              <a:gd name="connsiteX13" fmla="*/ 5139160 w 5660020"/>
              <a:gd name="connsiteY13" fmla="*/ 2419109 h 4855084"/>
              <a:gd name="connsiteX14" fmla="*/ 5440101 w 5660020"/>
              <a:gd name="connsiteY14" fmla="*/ 428263 h 4855084"/>
              <a:gd name="connsiteX15" fmla="*/ 5660020 w 5660020"/>
              <a:gd name="connsiteY15" fmla="*/ 0 h 485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60020" h="4855084">
                <a:moveTo>
                  <a:pt x="0" y="3622876"/>
                </a:moveTo>
                <a:cubicBezTo>
                  <a:pt x="125392" y="2717157"/>
                  <a:pt x="250785" y="1811438"/>
                  <a:pt x="428263" y="1794076"/>
                </a:cubicBezTo>
                <a:cubicBezTo>
                  <a:pt x="605741" y="1776714"/>
                  <a:pt x="875818" y="3065362"/>
                  <a:pt x="1064871" y="3518704"/>
                </a:cubicBezTo>
                <a:cubicBezTo>
                  <a:pt x="1253924" y="3972046"/>
                  <a:pt x="1446835" y="4820855"/>
                  <a:pt x="1562582" y="4514126"/>
                </a:cubicBezTo>
                <a:cubicBezTo>
                  <a:pt x="1678329" y="4207397"/>
                  <a:pt x="1662896" y="1927185"/>
                  <a:pt x="1759352" y="1678329"/>
                </a:cubicBezTo>
                <a:cubicBezTo>
                  <a:pt x="1855808" y="1429473"/>
                  <a:pt x="2037145" y="2748987"/>
                  <a:pt x="2141317" y="3020992"/>
                </a:cubicBezTo>
                <a:cubicBezTo>
                  <a:pt x="2245489" y="3292997"/>
                  <a:pt x="2318795" y="3331579"/>
                  <a:pt x="2384385" y="3310359"/>
                </a:cubicBezTo>
                <a:cubicBezTo>
                  <a:pt x="2449975" y="3289139"/>
                  <a:pt x="2434542" y="2787570"/>
                  <a:pt x="2534856" y="2893671"/>
                </a:cubicBezTo>
                <a:cubicBezTo>
                  <a:pt x="2635170" y="2999772"/>
                  <a:pt x="2862806" y="4056926"/>
                  <a:pt x="2986269" y="3946967"/>
                </a:cubicBezTo>
                <a:cubicBezTo>
                  <a:pt x="3109732" y="3837008"/>
                  <a:pt x="3163748" y="2824223"/>
                  <a:pt x="3275636" y="2233914"/>
                </a:cubicBezTo>
                <a:cubicBezTo>
                  <a:pt x="3387525" y="1643605"/>
                  <a:pt x="3464689" y="-19291"/>
                  <a:pt x="3657600" y="405114"/>
                </a:cubicBezTo>
                <a:cubicBezTo>
                  <a:pt x="3850511" y="829519"/>
                  <a:pt x="4247909" y="4328931"/>
                  <a:pt x="4433104" y="4780344"/>
                </a:cubicBezTo>
                <a:cubicBezTo>
                  <a:pt x="4618299" y="5231757"/>
                  <a:pt x="4651094" y="3507129"/>
                  <a:pt x="4768770" y="3113590"/>
                </a:cubicBezTo>
                <a:cubicBezTo>
                  <a:pt x="4886446" y="2720051"/>
                  <a:pt x="5027272" y="2866663"/>
                  <a:pt x="5139160" y="2419109"/>
                </a:cubicBezTo>
                <a:cubicBezTo>
                  <a:pt x="5251048" y="1971555"/>
                  <a:pt x="5353291" y="831448"/>
                  <a:pt x="5440101" y="428263"/>
                </a:cubicBezTo>
                <a:cubicBezTo>
                  <a:pt x="5526911" y="25078"/>
                  <a:pt x="5593465" y="12539"/>
                  <a:pt x="5660020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462D84E-8681-0842-8281-B9085E5B4CF4}"/>
              </a:ext>
            </a:extLst>
          </p:cNvPr>
          <p:cNvSpPr txBox="1"/>
          <p:nvPr/>
        </p:nvSpPr>
        <p:spPr>
          <a:xfrm>
            <a:off x="4832415" y="5660285"/>
            <a:ext cx="252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Variable independiente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6F6A313-C029-6B47-8750-686AFBA889B1}"/>
              </a:ext>
            </a:extLst>
          </p:cNvPr>
          <p:cNvSpPr txBox="1"/>
          <p:nvPr/>
        </p:nvSpPr>
        <p:spPr>
          <a:xfrm rot="16200000">
            <a:off x="1302159" y="3352017"/>
            <a:ext cx="234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Variable dependiente</a:t>
            </a:r>
          </a:p>
        </p:txBody>
      </p:sp>
    </p:spTree>
    <p:extLst>
      <p:ext uri="{BB962C8B-B14F-4D97-AF65-F5344CB8AC3E}">
        <p14:creationId xmlns:p14="http://schemas.microsoft.com/office/powerpoint/2010/main" val="263338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6" grpId="2" animBg="1"/>
      <p:bldP spid="27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" y="-2718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65268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AFC992-BEC9-964B-9644-30E5A8BC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4986954" cy="1077229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La navaja de </a:t>
            </a:r>
            <a:r>
              <a:rPr lang="es-ES_tradnl" dirty="0" err="1"/>
              <a:t>Occam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41AAE7-DAE4-C546-979A-DD8405602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504" y="2052115"/>
            <a:ext cx="5836649" cy="432553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MX" sz="2400" i="1" dirty="0">
                <a:solidFill>
                  <a:srgbClr val="FFFF00"/>
                </a:solidFill>
              </a:rPr>
              <a:t>Pluralitas non est ponenda sine necessitate</a:t>
            </a:r>
            <a:r>
              <a:rPr lang="es-MX" sz="2400" dirty="0">
                <a:solidFill>
                  <a:srgbClr val="FFFF00"/>
                </a:solidFill>
              </a:rPr>
              <a:t> </a:t>
            </a:r>
            <a:r>
              <a:rPr lang="es-MX" sz="2400" dirty="0"/>
              <a:t>(La pluralidad no se debe postular sin necesidad).</a:t>
            </a:r>
          </a:p>
          <a:p>
            <a:pPr marL="0" indent="0" algn="ctr">
              <a:buNone/>
            </a:pPr>
            <a:endParaRPr lang="es-MX" sz="2400" dirty="0"/>
          </a:p>
          <a:p>
            <a:pPr marL="0" indent="0" algn="ctr">
              <a:buNone/>
            </a:pPr>
            <a:r>
              <a:rPr lang="es-MX" sz="2400" dirty="0"/>
              <a:t>Cuando dos o más explicaciones se ofrecen para un fenómeno, la explicación </a:t>
            </a:r>
            <a:r>
              <a:rPr lang="es-MX" sz="2400" b="1" dirty="0"/>
              <a:t>completa</a:t>
            </a:r>
            <a:r>
              <a:rPr lang="es-MX" sz="2400" dirty="0"/>
              <a:t> más simple es preferible; es decir, no deben multiplicarse las entidades sin necesidad.</a:t>
            </a:r>
            <a:endParaRPr lang="es-ES_tradnl" sz="2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397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90495DC-0E4C-AC46-8B0B-ACC9F3D67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r="8460" b="-1"/>
          <a:stretch/>
        </p:blipFill>
        <p:spPr bwMode="auto">
          <a:xfrm>
            <a:off x="7534656" y="227"/>
            <a:ext cx="46570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72" y="0"/>
            <a:ext cx="4649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4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7FBC8F-1E8F-3542-939E-3D954140C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46" y="414295"/>
            <a:ext cx="4181364" cy="1077229"/>
          </a:xfrm>
        </p:spPr>
        <p:txBody>
          <a:bodyPr>
            <a:normAutofit/>
          </a:bodyPr>
          <a:lstStyle/>
          <a:p>
            <a:pPr algn="l"/>
            <a:r>
              <a:rPr lang="es-ES_tradnl" sz="2400" dirty="0"/>
              <a:t>Tipos de aprendizaje automático en función de 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92B690-E677-1B43-AB95-FEBE5F934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654" y="1427179"/>
            <a:ext cx="4058537" cy="501652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supervisado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Clasificación binaria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Clasificación en varias clases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Regresión</a:t>
            </a:r>
          </a:p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no supervisado</a:t>
            </a:r>
          </a:p>
          <a:p>
            <a:pPr lvl="1">
              <a:lnSpc>
                <a:spcPct val="110000"/>
              </a:lnSpc>
            </a:pPr>
            <a:r>
              <a:rPr lang="es-ES_tradnl" dirty="0" err="1"/>
              <a:t>Regrupamiento</a:t>
            </a:r>
            <a:endParaRPr lang="es-ES_tradnl" dirty="0"/>
          </a:p>
          <a:p>
            <a:pPr lvl="1">
              <a:lnSpc>
                <a:spcPct val="110000"/>
              </a:lnSpc>
            </a:pPr>
            <a:r>
              <a:rPr lang="es-ES_tradnl" dirty="0"/>
              <a:t>Reducción de la </a:t>
            </a:r>
            <a:r>
              <a:rPr lang="es-ES_tradnl" dirty="0" err="1"/>
              <a:t>dimensionalidad</a:t>
            </a:r>
            <a:endParaRPr lang="es-ES_tradnl" dirty="0"/>
          </a:p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por refuerzo</a:t>
            </a:r>
          </a:p>
          <a:p>
            <a:pPr lvl="1">
              <a:lnSpc>
                <a:spcPct val="110000"/>
              </a:lnSpc>
            </a:pPr>
            <a:endParaRPr lang="es-ES_tradnl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6DE0EB7-65B3-D742-A587-DE0F49AD4B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902" t="-5199" r="942" b="2"/>
          <a:stretch/>
        </p:blipFill>
        <p:spPr>
          <a:xfrm>
            <a:off x="5756053" y="948087"/>
            <a:ext cx="5303975" cy="4961285"/>
          </a:xfrm>
          <a:prstGeom prst="rect">
            <a:avLst/>
          </a:prstGeom>
          <a:ln w="12700">
            <a:noFill/>
          </a:ln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2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supervisado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0B2522-E2A1-2943-8A17-E17BC175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21861" y="1671900"/>
            <a:ext cx="2601064" cy="164372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0550500-6AB2-944F-B688-26F638954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33773" y="3357035"/>
            <a:ext cx="2692836" cy="291465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25383AF-152F-C54A-B407-0028A8D833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69088" y="1671900"/>
            <a:ext cx="1400175" cy="140017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834C4455-CD29-E740-9A95-1D59B3CC1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656560" y="4085380"/>
            <a:ext cx="2378616" cy="1774670"/>
          </a:xfrm>
          <a:prstGeom prst="rect">
            <a:avLst/>
          </a:prstGeom>
        </p:spPr>
      </p:pic>
      <p:pic>
        <p:nvPicPr>
          <p:cNvPr id="3074" name="Picture 2" descr="Optical Character Recognition (OCR) : Which solution to choose ? | LaptrinhX">
            <a:extLst>
              <a:ext uri="{FF2B5EF4-FFF2-40B4-BE49-F238E27FC236}">
                <a16:creationId xmlns:a16="http://schemas.microsoft.com/office/drawing/2014/main" id="{FC874269-2E36-8540-B32D-B40FB151F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03" y="1706876"/>
            <a:ext cx="2692837" cy="16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ace Detection models and softwares | by Achraf KHAZRI | Becoming Human:  Artificial Intelligence Magazine">
            <a:extLst>
              <a:ext uri="{FF2B5EF4-FFF2-40B4-BE49-F238E27FC236}">
                <a16:creationId xmlns:a16="http://schemas.microsoft.com/office/drawing/2014/main" id="{33BFCA25-A34C-1246-BF06-A3580E1DF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91" y="3980528"/>
            <a:ext cx="4192572" cy="198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51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no supervisado</a:t>
            </a:r>
          </a:p>
        </p:txBody>
      </p:sp>
      <p:pic>
        <p:nvPicPr>
          <p:cNvPr id="5122" name="Picture 2" descr="Seriated average-linkage dendrogram: Batak negrito: dental morphology... |  Download Scientific Diagram">
            <a:extLst>
              <a:ext uri="{FF2B5EF4-FFF2-40B4-BE49-F238E27FC236}">
                <a16:creationId xmlns:a16="http://schemas.microsoft.com/office/drawing/2014/main" id="{E0D79EA0-4014-D146-89B4-DDA013233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75" y="2036478"/>
            <a:ext cx="3464489" cy="19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Complete Guide to Market Segmentation | Cleverism">
            <a:extLst>
              <a:ext uri="{FF2B5EF4-FFF2-40B4-BE49-F238E27FC236}">
                <a16:creationId xmlns:a16="http://schemas.microsoft.com/office/drawing/2014/main" id="{754FE26F-5A95-B44C-B989-C9D02BFDA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73" y="4029682"/>
            <a:ext cx="3464489" cy="25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patio-temporal and neighborhood characteristics of two dengue outbreaks in  two arid cities of Mexico - ScienceDirect">
            <a:extLst>
              <a:ext uri="{FF2B5EF4-FFF2-40B4-BE49-F238E27FC236}">
                <a16:creationId xmlns:a16="http://schemas.microsoft.com/office/drawing/2014/main" id="{851ECA13-72C2-DD42-B277-CFF4F44BC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9" r="56582"/>
          <a:stretch/>
        </p:blipFill>
        <p:spPr bwMode="auto">
          <a:xfrm>
            <a:off x="5001189" y="2532357"/>
            <a:ext cx="2330007" cy="325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C9F21FB-C507-9343-AF5F-2279886FB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14913" r="8579" b="11091"/>
          <a:stretch/>
        </p:blipFill>
        <p:spPr bwMode="auto">
          <a:xfrm>
            <a:off x="1129617" y="4291104"/>
            <a:ext cx="3660994" cy="223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ow AI can Analyse the Fraud Detection in Credit Card">
            <a:extLst>
              <a:ext uri="{FF2B5EF4-FFF2-40B4-BE49-F238E27FC236}">
                <a16:creationId xmlns:a16="http://schemas.microsoft.com/office/drawing/2014/main" id="{186B4CD2-22EE-2846-9D2C-934268E67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74" y="2142429"/>
            <a:ext cx="3464489" cy="173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72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por refuerzo</a:t>
            </a:r>
          </a:p>
        </p:txBody>
      </p:sp>
      <p:pic>
        <p:nvPicPr>
          <p:cNvPr id="7170" name="Picture 2" descr="How the Artificial Intelligence Program AlphaZero Mastered Its Games | The  New Yorker">
            <a:extLst>
              <a:ext uri="{FF2B5EF4-FFF2-40B4-BE49-F238E27FC236}">
                <a16:creationId xmlns:a16="http://schemas.microsoft.com/office/drawing/2014/main" id="{0AD95EBD-83B1-EC42-8C44-63DD4C7C7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3" y="1654136"/>
            <a:ext cx="3666777" cy="276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op 3 Challenges to Produce Level 5 Autonomous Vehicles | Ansys">
            <a:extLst>
              <a:ext uri="{FF2B5EF4-FFF2-40B4-BE49-F238E27FC236}">
                <a16:creationId xmlns:a16="http://schemas.microsoft.com/office/drawing/2014/main" id="{75AE9690-7B94-3246-AD2D-11FA5635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385" y="1654135"/>
            <a:ext cx="4141052" cy="276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4FB922CE-E939-D544-9B4D-69FC1189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4" y="4875433"/>
            <a:ext cx="5068888" cy="172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7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566AC3-B5C4-0646-893B-A58A473A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Algunas consideraciones</a:t>
            </a:r>
            <a:endParaRPr lang="es-ES_tradnl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7077136-D355-4FAA-9250-5BDD483888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017814"/>
              </p:ext>
            </p:extLst>
          </p:nvPr>
        </p:nvGraphicFramePr>
        <p:xfrm>
          <a:off x="5371767" y="914400"/>
          <a:ext cx="6204275" cy="5364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799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Twitter&amp;#39;s Photo Cropping Algorithm Draws Heat for Possible Racial Bias |  PetaPixel">
            <a:extLst>
              <a:ext uri="{FF2B5EF4-FFF2-40B4-BE49-F238E27FC236}">
                <a16:creationId xmlns:a16="http://schemas.microsoft.com/office/drawing/2014/main" id="{D05B9F48-AE4B-0642-AF6A-0B98CBCD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8446" y="879656"/>
            <a:ext cx="9719948" cy="51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6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oogle Mistakenly Tags Black People as &amp;#39;Gorillas,&amp;#39; Showing Limits of  Algorithms - WSJ">
            <a:extLst>
              <a:ext uri="{FF2B5EF4-FFF2-40B4-BE49-F238E27FC236}">
                <a16:creationId xmlns:a16="http://schemas.microsoft.com/office/drawing/2014/main" id="{A195B416-9BF7-DB41-BD57-114DC77C0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98" y="1042194"/>
            <a:ext cx="7170404" cy="477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06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5DEFF0B-F06B-8A4A-AEB9-FE091567DC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2844" t="504" r="7684" b="16873"/>
          <a:stretch/>
        </p:blipFill>
        <p:spPr>
          <a:xfrm>
            <a:off x="6899610" y="-2718"/>
            <a:ext cx="521279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45918B-6272-4727-A3FA-F23651AEC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589207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077D9A-8262-AF4E-B18E-F4A4F35B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318" y="808056"/>
            <a:ext cx="4677092" cy="1077229"/>
          </a:xfrm>
        </p:spPr>
        <p:txBody>
          <a:bodyPr>
            <a:normAutofit/>
          </a:bodyPr>
          <a:lstStyle/>
          <a:p>
            <a:pPr algn="l"/>
            <a:r>
              <a:rPr lang="es-ES_tradnl" sz="2900" b="1" dirty="0"/>
              <a:t>La esencia del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865626-D79E-3940-827D-78FDFC3D2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18" y="2052115"/>
            <a:ext cx="5212797" cy="4277247"/>
          </a:xfrm>
        </p:spPr>
        <p:txBody>
          <a:bodyPr>
            <a:normAutofit/>
          </a:bodyPr>
          <a:lstStyle/>
          <a:p>
            <a:r>
              <a:rPr lang="es-ES_tradnl" sz="2400" dirty="0"/>
              <a:t>Existe un patrón</a:t>
            </a:r>
          </a:p>
          <a:p>
            <a:r>
              <a:rPr lang="es-ES_tradnl" sz="2400" dirty="0"/>
              <a:t>No es posible establecerlo de forma analítica</a:t>
            </a:r>
          </a:p>
          <a:p>
            <a:r>
              <a:rPr lang="es-ES_tradnl" sz="2400" dirty="0"/>
              <a:t>Tenemos datos, o los podemos generar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61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7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descr="MICRO DRONES KILLER ARMS ROBOTS - AUTONOMOUS ARTIFICIAL INTELLIGENCE - WARNING !!">
            <a:hlinkClick r:id="" action="ppaction://media"/>
            <a:extLst>
              <a:ext uri="{FF2B5EF4-FFF2-40B4-BE49-F238E27FC236}">
                <a16:creationId xmlns:a16="http://schemas.microsoft.com/office/drawing/2014/main" id="{7B8EBF62-C240-F447-8FF2-DAAC08CBDE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28446" y="685257"/>
            <a:ext cx="9719948" cy="549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C9B9EF-1C5C-40A9-E22E-702CBDDB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Contenido del curso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867C992-9FEA-345C-D664-54051A25FA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789810"/>
              </p:ext>
            </p:extLst>
          </p:nvPr>
        </p:nvGraphicFramePr>
        <p:xfrm>
          <a:off x="5282689" y="550974"/>
          <a:ext cx="6293353" cy="5727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88367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C7D74-5D21-9C3A-CDED-09A66A08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76" y="808056"/>
            <a:ext cx="8712764" cy="1077229"/>
          </a:xfrm>
        </p:spPr>
        <p:txBody>
          <a:bodyPr/>
          <a:lstStyle/>
          <a:p>
            <a:r>
              <a:rPr lang="es-ES_tradnl" dirty="0"/>
              <a:t>Apoyos para la formación profesional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EFBF3830-975C-46E7-E7AE-6C2FF47C1C6B}"/>
              </a:ext>
            </a:extLst>
          </p:cNvPr>
          <p:cNvGrpSpPr/>
          <p:nvPr/>
        </p:nvGrpSpPr>
        <p:grpSpPr>
          <a:xfrm>
            <a:off x="1743075" y="2100263"/>
            <a:ext cx="8896121" cy="4329113"/>
            <a:chOff x="1743075" y="2100263"/>
            <a:chExt cx="8896121" cy="4329113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26B4B465-55B2-AD82-4AA9-13B6DCD2A44F}"/>
                </a:ext>
              </a:extLst>
            </p:cNvPr>
            <p:cNvSpPr/>
            <p:nvPr/>
          </p:nvSpPr>
          <p:spPr>
            <a:xfrm>
              <a:off x="1743075" y="2100263"/>
              <a:ext cx="8896121" cy="4329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9ABC2503-5F86-B0AB-3DBE-993033DE9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6908005" y="4602990"/>
              <a:ext cx="3207543" cy="509319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1BB2CDCC-EE17-CE08-54ED-69304C88C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19846" b="23924"/>
            <a:stretch/>
          </p:blipFill>
          <p:spPr>
            <a:xfrm>
              <a:off x="6908005" y="2549167"/>
              <a:ext cx="2486025" cy="789953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A055104-FF0D-145F-5038-18B5B7DC5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314" y="5351331"/>
              <a:ext cx="3398043" cy="839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E785CFC4-46B6-CFE8-4D32-703A1F6CD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908005" y="3656059"/>
              <a:ext cx="3357563" cy="698799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CD750A66-9FF3-BC78-9F97-EE480478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2181228" y="4417891"/>
              <a:ext cx="2631280" cy="708051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3885F0CB-5C4B-F1FF-96CC-1943A9B796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rcRect l="21000" t="17250" r="17875" b="20683"/>
            <a:stretch/>
          </p:blipFill>
          <p:spPr>
            <a:xfrm>
              <a:off x="2181228" y="3432333"/>
              <a:ext cx="1271586" cy="645588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00D7D177-4254-5A30-3D92-4C3F3F580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2181228" y="2624458"/>
              <a:ext cx="2486025" cy="4679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532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BABA2A-566B-3B14-B4FB-85D97E32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86F04CB-704E-4887-3E10-3EB8D96C63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7986583"/>
              </p:ext>
            </p:extLst>
          </p:nvPr>
        </p:nvGraphicFramePr>
        <p:xfrm>
          <a:off x="2773599" y="2052116"/>
          <a:ext cx="7796540" cy="399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4169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F367D8-85F4-5108-19DF-C2B49957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sz="4800" b="1" dirty="0"/>
              <a:t>“A darle que es mole de olla”</a:t>
            </a:r>
            <a:br>
              <a:rPr lang="es-ES_tradnl" sz="4800" b="1" dirty="0"/>
            </a:br>
            <a:r>
              <a:rPr lang="es-ES_tradnl" sz="3100" i="1" dirty="0"/>
              <a:t>Refrán popular mexicano</a:t>
            </a:r>
            <a:endParaRPr lang="es-ES_tradnl" i="1" dirty="0"/>
          </a:p>
        </p:txBody>
      </p:sp>
    </p:spTree>
    <p:extLst>
      <p:ext uri="{BB962C8B-B14F-4D97-AF65-F5344CB8AC3E}">
        <p14:creationId xmlns:p14="http://schemas.microsoft.com/office/powerpoint/2010/main" val="84852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1E0F6-C901-3F48-B678-A7368922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Ejemplo de casos para usar</a:t>
            </a:r>
            <a:br>
              <a:rPr lang="es-ES_tradnl" dirty="0"/>
            </a:br>
            <a:r>
              <a:rPr lang="es-ES_tradnl" dirty="0"/>
              <a:t>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B556C6-3C64-3045-B6D0-5183ECAAB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363" y="2052115"/>
            <a:ext cx="8812776" cy="4605859"/>
          </a:xfrm>
        </p:spPr>
        <p:txBody>
          <a:bodyPr>
            <a:normAutofit/>
          </a:bodyPr>
          <a:lstStyle/>
          <a:p>
            <a:r>
              <a:rPr lang="es-ES_tradnl" sz="2400" dirty="0"/>
              <a:t>Cuando no tenemos conocimiento sobre el proceso (i.e. reconocimiento de objetos en 3D desde perspectivas diferentes)</a:t>
            </a:r>
          </a:p>
          <a:p>
            <a:r>
              <a:rPr lang="es-ES_tradnl" sz="2400" dirty="0"/>
              <a:t>Cuando es muy difícil escribir un programa que resuelva el problema (i.e. robots que caminan)</a:t>
            </a:r>
          </a:p>
          <a:p>
            <a:r>
              <a:rPr lang="es-ES_tradnl" sz="2400" dirty="0"/>
              <a:t>Cuando no hay reglas confiables o el proceso es dinámico (i.e. detección de operaciones fraudulentas)</a:t>
            </a:r>
          </a:p>
          <a:p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73861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836D74-A47A-9545-8C08-A35D3D16F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439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FCC6A5-0232-FD41-AE69-196F44FB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195" y="808056"/>
            <a:ext cx="9898379" cy="1077229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Tratemos de definir el </a:t>
            </a:r>
            <a:br>
              <a:rPr lang="es-ES_tradnl" dirty="0"/>
            </a:br>
            <a:r>
              <a:rPr lang="es-ES_tradnl" dirty="0"/>
              <a:t>aprendizaje máquina formalmente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B0CA43-C581-EC4A-A6D2-56EF7F5A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279" y="2052116"/>
            <a:ext cx="8601860" cy="44629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800" dirty="0"/>
              <a:t>Campo de estudio que le da a las computadoras la habilidad de aprender sin ser programadas explicitamente</a:t>
            </a:r>
          </a:p>
          <a:p>
            <a:pPr marL="0" indent="0" algn="r">
              <a:buNone/>
            </a:pPr>
            <a:r>
              <a:rPr lang="es-MX" sz="2800" dirty="0"/>
              <a:t>A. Samuel (1959)</a:t>
            </a:r>
          </a:p>
          <a:p>
            <a:pPr marL="0" indent="0" algn="ctr">
              <a:buNone/>
            </a:pP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33747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26AA9-11F0-074E-869A-F4FF3942C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Definición formal de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DB1FDD-CBC2-3E43-9D0E-A25EAA88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354" y="2052116"/>
            <a:ext cx="8764785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Un </a:t>
            </a:r>
            <a:r>
              <a:rPr lang="es-MX" sz="2400" b="1" dirty="0">
                <a:solidFill>
                  <a:srgbClr val="FFFF00"/>
                </a:solidFill>
              </a:rPr>
              <a:t>programa computacional </a:t>
            </a:r>
            <a:r>
              <a:rPr lang="es-MX" sz="2400" dirty="0"/>
              <a:t>se dice que aprende de una </a:t>
            </a:r>
            <a:r>
              <a:rPr lang="es-MX" sz="2400" b="1" dirty="0">
                <a:solidFill>
                  <a:srgbClr val="FFC000"/>
                </a:solidFill>
              </a:rPr>
              <a:t>experiencia E</a:t>
            </a:r>
            <a:r>
              <a:rPr lang="es-MX" sz="2400" b="1" dirty="0"/>
              <a:t> </a:t>
            </a:r>
            <a:r>
              <a:rPr lang="es-MX" sz="2400" dirty="0"/>
              <a:t>respecto a una </a:t>
            </a:r>
            <a:r>
              <a:rPr lang="es-MX" sz="2400" b="1" dirty="0">
                <a:solidFill>
                  <a:srgbClr val="FFC000"/>
                </a:solidFill>
              </a:rPr>
              <a:t>tarea T</a:t>
            </a:r>
            <a:r>
              <a:rPr lang="es-MX" sz="2400" dirty="0"/>
              <a:t> y alguna </a:t>
            </a:r>
            <a:r>
              <a:rPr lang="es-MX" sz="2400" b="1" dirty="0">
                <a:solidFill>
                  <a:srgbClr val="FFC000"/>
                </a:solidFill>
              </a:rPr>
              <a:t>medida de desempeño P</a:t>
            </a:r>
            <a:r>
              <a:rPr lang="es-MX" sz="2400" dirty="0"/>
              <a:t>, si el desempeño de programa en </a:t>
            </a:r>
            <a:r>
              <a:rPr lang="es-MX" sz="2400" b="1" dirty="0">
                <a:solidFill>
                  <a:srgbClr val="FFC000"/>
                </a:solidFill>
              </a:rPr>
              <a:t>T</a:t>
            </a:r>
            <a:r>
              <a:rPr lang="es-MX" sz="2400" dirty="0"/>
              <a:t>, medido por </a:t>
            </a:r>
            <a:r>
              <a:rPr lang="es-MX" sz="2400" b="1" dirty="0">
                <a:solidFill>
                  <a:srgbClr val="FFC000"/>
                </a:solidFill>
              </a:rPr>
              <a:t>P</a:t>
            </a:r>
            <a:r>
              <a:rPr lang="es-MX" sz="2400" dirty="0"/>
              <a:t>, mejora con la experiencia </a:t>
            </a:r>
            <a:r>
              <a:rPr lang="es-MX" sz="2400" b="1" dirty="0">
                <a:solidFill>
                  <a:srgbClr val="FFC000"/>
                </a:solidFill>
              </a:rPr>
              <a:t>E</a:t>
            </a:r>
            <a:r>
              <a:rPr lang="es-MX" sz="2400" dirty="0"/>
              <a:t>.</a:t>
            </a:r>
          </a:p>
          <a:p>
            <a:pPr marL="0" indent="0">
              <a:buNone/>
            </a:pPr>
            <a:endParaRPr lang="es-MX" sz="2400" dirty="0"/>
          </a:p>
          <a:p>
            <a:pPr marL="0" indent="0" algn="r">
              <a:buNone/>
            </a:pPr>
            <a:r>
              <a:rPr lang="es-MX" sz="2400" dirty="0"/>
              <a:t>T. Mitchell, 1998</a:t>
            </a:r>
          </a:p>
        </p:txBody>
      </p:sp>
    </p:spTree>
    <p:extLst>
      <p:ext uri="{BB962C8B-B14F-4D97-AF65-F5344CB8AC3E}">
        <p14:creationId xmlns:p14="http://schemas.microsoft.com/office/powerpoint/2010/main" val="249933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B1D08D26-2254-0C4F-B7D5-1811FC9D20A2}"/>
              </a:ext>
            </a:extLst>
          </p:cNvPr>
          <p:cNvSpPr/>
          <p:nvPr/>
        </p:nvSpPr>
        <p:spPr>
          <a:xfrm>
            <a:off x="4349262" y="1336431"/>
            <a:ext cx="2919046" cy="1043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FF0000"/>
                </a:solidFill>
              </a:rPr>
              <a:t>Computación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8604C45-FC83-944A-B791-84CB9C02213E}"/>
              </a:ext>
            </a:extLst>
          </p:cNvPr>
          <p:cNvCxnSpPr>
            <a:endCxn id="9" idx="1"/>
          </p:cNvCxnSpPr>
          <p:nvPr/>
        </p:nvCxnSpPr>
        <p:spPr>
          <a:xfrm>
            <a:off x="3282462" y="1858108"/>
            <a:ext cx="1066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AA4580D-D4AF-CF4B-9979-0C7D90A76411}"/>
              </a:ext>
            </a:extLst>
          </p:cNvPr>
          <p:cNvCxnSpPr/>
          <p:nvPr/>
        </p:nvCxnSpPr>
        <p:spPr>
          <a:xfrm>
            <a:off x="7268308" y="1858108"/>
            <a:ext cx="1066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3F5CC8-018A-2C4A-A846-163CE121C895}"/>
              </a:ext>
            </a:extLst>
          </p:cNvPr>
          <p:cNvSpPr txBox="1"/>
          <p:nvPr/>
        </p:nvSpPr>
        <p:spPr>
          <a:xfrm>
            <a:off x="2684585" y="148883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Entrada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6D0C361-C3AB-D74C-8CC9-3959C36F8C56}"/>
              </a:ext>
            </a:extLst>
          </p:cNvPr>
          <p:cNvSpPr txBox="1"/>
          <p:nvPr/>
        </p:nvSpPr>
        <p:spPr>
          <a:xfrm>
            <a:off x="7940406" y="14683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Salida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1EB56C1-E95A-4743-A0C7-FE8AC8EC27F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808785" y="2379785"/>
            <a:ext cx="0" cy="668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DD7D36-C959-7846-A7C7-FEC621BD9A20}"/>
              </a:ext>
            </a:extLst>
          </p:cNvPr>
          <p:cNvSpPr txBox="1"/>
          <p:nvPr/>
        </p:nvSpPr>
        <p:spPr>
          <a:xfrm>
            <a:off x="5939665" y="286333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Programa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10FBBA0C-637F-2047-B059-FA7461B8BE90}"/>
              </a:ext>
            </a:extLst>
          </p:cNvPr>
          <p:cNvGrpSpPr/>
          <p:nvPr/>
        </p:nvGrpSpPr>
        <p:grpSpPr>
          <a:xfrm>
            <a:off x="2684585" y="3956484"/>
            <a:ext cx="6453585" cy="1896235"/>
            <a:chOff x="2684585" y="3956484"/>
            <a:chExt cx="6453585" cy="1896235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C8B1BFB-F7F4-D946-8D98-57BD156A8AAD}"/>
                </a:ext>
              </a:extLst>
            </p:cNvPr>
            <p:cNvSpPr/>
            <p:nvPr/>
          </p:nvSpPr>
          <p:spPr>
            <a:xfrm>
              <a:off x="4349262" y="3956484"/>
              <a:ext cx="2919046" cy="10433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rgbClr val="FF0000"/>
                  </a:solidFill>
                </a:rPr>
                <a:t>Aprendizaje Automático</a:t>
              </a:r>
            </a:p>
          </p:txBody>
        </p: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28B652BD-AE22-B148-AC96-6C7553D9FCF4}"/>
                </a:ext>
              </a:extLst>
            </p:cNvPr>
            <p:cNvCxnSpPr>
              <a:endCxn id="19" idx="1"/>
            </p:cNvCxnSpPr>
            <p:nvPr/>
          </p:nvCxnSpPr>
          <p:spPr>
            <a:xfrm>
              <a:off x="3282462" y="4478161"/>
              <a:ext cx="10668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0DB86AAC-09B9-D342-BA0C-16A228798CA1}"/>
                </a:ext>
              </a:extLst>
            </p:cNvPr>
            <p:cNvCxnSpPr/>
            <p:nvPr/>
          </p:nvCxnSpPr>
          <p:spPr>
            <a:xfrm>
              <a:off x="7268308" y="4478161"/>
              <a:ext cx="10668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F90F52E-857A-2049-B6D9-D7FBA6BA89AD}"/>
                </a:ext>
              </a:extLst>
            </p:cNvPr>
            <p:cNvSpPr txBox="1"/>
            <p:nvPr/>
          </p:nvSpPr>
          <p:spPr>
            <a:xfrm>
              <a:off x="2684585" y="4108884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Entrada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191241D3-0CDA-A849-B6E2-7FD26F361F0D}"/>
                </a:ext>
              </a:extLst>
            </p:cNvPr>
            <p:cNvSpPr txBox="1"/>
            <p:nvPr/>
          </p:nvSpPr>
          <p:spPr>
            <a:xfrm>
              <a:off x="7940406" y="408836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Programa</a:t>
              </a:r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38C4D78F-FA3D-F745-964E-B514EADCEF0E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5808785" y="4999838"/>
              <a:ext cx="0" cy="6682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39E456EE-AFB4-3C4A-A59D-A8BE9DBB9896}"/>
                </a:ext>
              </a:extLst>
            </p:cNvPr>
            <p:cNvSpPr txBox="1"/>
            <p:nvPr/>
          </p:nvSpPr>
          <p:spPr>
            <a:xfrm>
              <a:off x="5939665" y="548338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Datos</a:t>
              </a:r>
            </a:p>
          </p:txBody>
        </p:sp>
      </p:grpSp>
      <p:sp>
        <p:nvSpPr>
          <p:cNvPr id="33" name="Forma libre 32">
            <a:extLst>
              <a:ext uri="{FF2B5EF4-FFF2-40B4-BE49-F238E27FC236}">
                <a16:creationId xmlns:a16="http://schemas.microsoft.com/office/drawing/2014/main" id="{64CD6210-3B23-6940-A66B-A76AFCEE14BF}"/>
              </a:ext>
            </a:extLst>
          </p:cNvPr>
          <p:cNvSpPr/>
          <p:nvPr/>
        </p:nvSpPr>
        <p:spPr>
          <a:xfrm>
            <a:off x="5815013" y="3043237"/>
            <a:ext cx="1964260" cy="1436183"/>
          </a:xfrm>
          <a:custGeom>
            <a:avLst/>
            <a:gdLst>
              <a:gd name="connsiteX0" fmla="*/ 0 w 1964260"/>
              <a:gd name="connsiteY0" fmla="*/ 0 h 1436183"/>
              <a:gd name="connsiteX1" fmla="*/ 242887 w 1964260"/>
              <a:gd name="connsiteY1" fmla="*/ 542925 h 1436183"/>
              <a:gd name="connsiteX2" fmla="*/ 1385887 w 1964260"/>
              <a:gd name="connsiteY2" fmla="*/ 528637 h 1436183"/>
              <a:gd name="connsiteX3" fmla="*/ 1885950 w 1964260"/>
              <a:gd name="connsiteY3" fmla="*/ 914400 h 1436183"/>
              <a:gd name="connsiteX4" fmla="*/ 1957387 w 1964260"/>
              <a:gd name="connsiteY4" fmla="*/ 1385887 h 1436183"/>
              <a:gd name="connsiteX5" fmla="*/ 1957387 w 1964260"/>
              <a:gd name="connsiteY5" fmla="*/ 1400175 h 143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4260" h="1436183">
                <a:moveTo>
                  <a:pt x="0" y="0"/>
                </a:moveTo>
                <a:cubicBezTo>
                  <a:pt x="5953" y="227409"/>
                  <a:pt x="11906" y="454819"/>
                  <a:pt x="242887" y="542925"/>
                </a:cubicBezTo>
                <a:cubicBezTo>
                  <a:pt x="473868" y="631031"/>
                  <a:pt x="1112043" y="466725"/>
                  <a:pt x="1385887" y="528637"/>
                </a:cubicBezTo>
                <a:cubicBezTo>
                  <a:pt x="1659731" y="590549"/>
                  <a:pt x="1790700" y="771525"/>
                  <a:pt x="1885950" y="914400"/>
                </a:cubicBezTo>
                <a:cubicBezTo>
                  <a:pt x="1981200" y="1057275"/>
                  <a:pt x="1945481" y="1304925"/>
                  <a:pt x="1957387" y="1385887"/>
                </a:cubicBezTo>
                <a:cubicBezTo>
                  <a:pt x="1969293" y="1466850"/>
                  <a:pt x="1963340" y="1433512"/>
                  <a:pt x="1957387" y="1400175"/>
                </a:cubicBez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67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Reconocimiento de rostros en imágenes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7" y="3429000"/>
            <a:ext cx="8532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una imagen y devuelve una lista de (x1, y1, x2, y2) con los cuadros donde hay rostros </a:t>
            </a:r>
          </a:p>
          <a:p>
            <a:endParaRPr lang="es-ES_tradnl" sz="2400" dirty="0"/>
          </a:p>
          <a:p>
            <a:r>
              <a:rPr lang="es-ES_tradnl" sz="2400" dirty="0"/>
              <a:t>Porcentaje de rostros identificados correctamente</a:t>
            </a:r>
          </a:p>
          <a:p>
            <a:endParaRPr lang="es-ES_tradnl" sz="2400" dirty="0"/>
          </a:p>
          <a:p>
            <a:r>
              <a:rPr lang="es-ES_tradnl" sz="2400" dirty="0"/>
              <a:t>Conjunto de imágenes con los rostros previamente identificados con una lista de (x1, y1, x2, y2)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641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Recomendación de películas de </a:t>
            </a:r>
            <a:r>
              <a:rPr lang="es-ES_tradnl" sz="2400" b="1" dirty="0" err="1"/>
              <a:t>Netflix</a:t>
            </a:r>
            <a:endParaRPr lang="es-ES_tradnl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un usuario y su historial y devuelve una lista de recomendaciones </a:t>
            </a:r>
          </a:p>
          <a:p>
            <a:endParaRPr lang="es-ES_tradnl" sz="2400" dirty="0"/>
          </a:p>
          <a:p>
            <a:r>
              <a:rPr lang="es-ES_tradnl" sz="2400" dirty="0"/>
              <a:t>Tiempo de </a:t>
            </a:r>
            <a:r>
              <a:rPr lang="es-ES_tradnl" sz="2400" dirty="0" err="1"/>
              <a:t>permenencia</a:t>
            </a:r>
            <a:r>
              <a:rPr lang="es-ES_tradnl" sz="2400" dirty="0"/>
              <a:t>, preferencia por producciones propias</a:t>
            </a:r>
          </a:p>
          <a:p>
            <a:endParaRPr lang="es-ES_tradnl" sz="2400" dirty="0"/>
          </a:p>
          <a:p>
            <a:r>
              <a:rPr lang="es-ES_tradnl" sz="2400" dirty="0"/>
              <a:t>Perfil del usuario, evaluaciones de otras películas, perfiles de otros usuarios y sus evaluaciones</a:t>
            </a:r>
          </a:p>
        </p:txBody>
      </p:sp>
    </p:spTree>
    <p:extLst>
      <p:ext uri="{BB962C8B-B14F-4D97-AF65-F5344CB8AC3E}">
        <p14:creationId xmlns:p14="http://schemas.microsoft.com/office/powerpoint/2010/main" val="208704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Conducción automática de </a:t>
            </a:r>
            <a:r>
              <a:rPr lang="es-ES_tradnl" sz="2400" b="1" dirty="0" err="1"/>
              <a:t>vehiculos</a:t>
            </a:r>
            <a:endParaRPr lang="es-ES_tradnl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la información de los sensores disponibles, la ruta deseada y decide el giro del volante, la aceleración, freno, etc.</a:t>
            </a:r>
          </a:p>
          <a:p>
            <a:endParaRPr lang="es-ES_tradnl" sz="2400" dirty="0"/>
          </a:p>
          <a:p>
            <a:r>
              <a:rPr lang="es-ES_tradnl" sz="2400" dirty="0"/>
              <a:t>Porcentaje de veces que llega el vehículo a su destino</a:t>
            </a:r>
          </a:p>
          <a:p>
            <a:endParaRPr lang="es-ES_tradnl" sz="2400" dirty="0"/>
          </a:p>
          <a:p>
            <a:r>
              <a:rPr lang="es-ES_tradnl" sz="2400" dirty="0"/>
              <a:t>Operación histórica de vehículos, datos generados por simuladores de manejo de forma interactiva.</a:t>
            </a:r>
          </a:p>
        </p:txBody>
      </p:sp>
    </p:spTree>
    <p:extLst>
      <p:ext uri="{BB962C8B-B14F-4D97-AF65-F5344CB8AC3E}">
        <p14:creationId xmlns:p14="http://schemas.microsoft.com/office/powerpoint/2010/main" val="41003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{705561B0-978F-9A43-BA73-206CC49FEE97}tf10001120</Template>
  <TotalTime>269</TotalTime>
  <Words>667</Words>
  <Application>Microsoft Macintosh PowerPoint</Application>
  <PresentationFormat>Panorámica</PresentationFormat>
  <Paragraphs>116</Paragraphs>
  <Slides>24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MS Shell Dlg 2</vt:lpstr>
      <vt:lpstr>Wingdings</vt:lpstr>
      <vt:lpstr>Wingdings 3</vt:lpstr>
      <vt:lpstr>Madison</vt:lpstr>
      <vt:lpstr>¿Qué es el aprendizaje automático?</vt:lpstr>
      <vt:lpstr>La esencia del Aprendizaje Automático</vt:lpstr>
      <vt:lpstr>Ejemplo de casos para usar  Aprendizaje automático</vt:lpstr>
      <vt:lpstr>Tratemos de definir el  aprendizaje máquina formalmente</vt:lpstr>
      <vt:lpstr>Definición formal de Aprendizaje Automático</vt:lpstr>
      <vt:lpstr>Presentación de PowerPoint</vt:lpstr>
      <vt:lpstr>Vamos practicando</vt:lpstr>
      <vt:lpstr>Vamos practicando</vt:lpstr>
      <vt:lpstr>Vamos practicando</vt:lpstr>
      <vt:lpstr>Vamos practicando</vt:lpstr>
      <vt:lpstr>¿Qué es aprender?</vt:lpstr>
      <vt:lpstr>La navaja de Occam</vt:lpstr>
      <vt:lpstr>Tipos de aprendizaje automático en función de E</vt:lpstr>
      <vt:lpstr>Aprendizaje supervisado</vt:lpstr>
      <vt:lpstr>Aprendizaje no supervisado</vt:lpstr>
      <vt:lpstr>Aprendizaje por refuerzo</vt:lpstr>
      <vt:lpstr>Algunas consideraciones</vt:lpstr>
      <vt:lpstr>Presentación de PowerPoint</vt:lpstr>
      <vt:lpstr>Presentación de PowerPoint</vt:lpstr>
      <vt:lpstr>Presentación de PowerPoint</vt:lpstr>
      <vt:lpstr>Contenido del curso</vt:lpstr>
      <vt:lpstr>Apoyos para la formación profesional</vt:lpstr>
      <vt:lpstr>Evaluación</vt:lpstr>
      <vt:lpstr>“A darle que es mole de olla” Refrán popular mexicano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¿Qué es el aprendizaje automático?</dc:title>
  <dc:creator>JULIO WAISSMAN VILANOVA</dc:creator>
  <cp:lastModifiedBy>JULIO WAISSMAN VILANOVA</cp:lastModifiedBy>
  <cp:revision>8</cp:revision>
  <dcterms:created xsi:type="dcterms:W3CDTF">2021-08-16T04:13:24Z</dcterms:created>
  <dcterms:modified xsi:type="dcterms:W3CDTF">2023-01-17T22:53:10Z</dcterms:modified>
</cp:coreProperties>
</file>